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  <p:sldMasterId id="2147483675" r:id="rId2"/>
  </p:sldMasterIdLst>
  <p:notesMasterIdLst>
    <p:notesMasterId r:id="rId71"/>
  </p:notesMasterIdLst>
  <p:sldIdLst>
    <p:sldId id="256" r:id="rId3"/>
    <p:sldId id="305" r:id="rId4"/>
    <p:sldId id="257" r:id="rId5"/>
    <p:sldId id="268" r:id="rId6"/>
    <p:sldId id="307" r:id="rId7"/>
    <p:sldId id="276" r:id="rId8"/>
    <p:sldId id="278" r:id="rId9"/>
    <p:sldId id="308" r:id="rId10"/>
    <p:sldId id="279" r:id="rId11"/>
    <p:sldId id="330" r:id="rId12"/>
    <p:sldId id="280" r:id="rId13"/>
    <p:sldId id="314" r:id="rId14"/>
    <p:sldId id="281" r:id="rId15"/>
    <p:sldId id="309" r:id="rId16"/>
    <p:sldId id="310" r:id="rId17"/>
    <p:sldId id="282" r:id="rId18"/>
    <p:sldId id="311" r:id="rId19"/>
    <p:sldId id="312" r:id="rId20"/>
    <p:sldId id="283" r:id="rId21"/>
    <p:sldId id="284" r:id="rId22"/>
    <p:sldId id="315" r:id="rId23"/>
    <p:sldId id="286" r:id="rId24"/>
    <p:sldId id="313" r:id="rId25"/>
    <p:sldId id="326" r:id="rId26"/>
    <p:sldId id="327" r:id="rId27"/>
    <p:sldId id="328" r:id="rId28"/>
    <p:sldId id="329" r:id="rId29"/>
    <p:sldId id="269" r:id="rId30"/>
    <p:sldId id="263" r:id="rId31"/>
    <p:sldId id="264" r:id="rId32"/>
    <p:sldId id="316" r:id="rId33"/>
    <p:sldId id="270" r:id="rId34"/>
    <p:sldId id="265" r:id="rId35"/>
    <p:sldId id="271" r:id="rId36"/>
    <p:sldId id="266" r:id="rId37"/>
    <p:sldId id="259" r:id="rId38"/>
    <p:sldId id="267" r:id="rId39"/>
    <p:sldId id="317" r:id="rId40"/>
    <p:sldId id="331" r:id="rId41"/>
    <p:sldId id="318" r:id="rId42"/>
    <p:sldId id="319" r:id="rId43"/>
    <p:sldId id="277" r:id="rId44"/>
    <p:sldId id="320" r:id="rId45"/>
    <p:sldId id="260" r:id="rId46"/>
    <p:sldId id="321" r:id="rId47"/>
    <p:sldId id="273" r:id="rId48"/>
    <p:sldId id="274" r:id="rId49"/>
    <p:sldId id="322" r:id="rId50"/>
    <p:sldId id="275" r:id="rId51"/>
    <p:sldId id="287" r:id="rId52"/>
    <p:sldId id="332" r:id="rId53"/>
    <p:sldId id="288" r:id="rId54"/>
    <p:sldId id="289" r:id="rId55"/>
    <p:sldId id="290" r:id="rId56"/>
    <p:sldId id="291" r:id="rId57"/>
    <p:sldId id="292" r:id="rId58"/>
    <p:sldId id="333" r:id="rId59"/>
    <p:sldId id="294" r:id="rId60"/>
    <p:sldId id="295" r:id="rId61"/>
    <p:sldId id="297" r:id="rId62"/>
    <p:sldId id="298" r:id="rId63"/>
    <p:sldId id="323" r:id="rId64"/>
    <p:sldId id="299" r:id="rId65"/>
    <p:sldId id="300" r:id="rId66"/>
    <p:sldId id="301" r:id="rId67"/>
    <p:sldId id="324" r:id="rId68"/>
    <p:sldId id="302" r:id="rId69"/>
    <p:sldId id="30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idula Sahay, Integra-PDY, IN" initials="MSII" lastIdx="7" clrIdx="0">
    <p:extLst>
      <p:ext uri="{19B8F6BF-5375-455C-9EA6-DF929625EA0E}">
        <p15:presenceInfo xmlns:p15="http://schemas.microsoft.com/office/powerpoint/2012/main" userId="Mridula Sahay, Integra-PDY, IN" providerId="None"/>
      </p:ext>
    </p:extLst>
  </p:cmAuthor>
  <p:cmAuthor id="2" name="Paromita Chakraborty, Integra-PDY, IN" initials="PCII" lastIdx="7" clrIdx="1">
    <p:extLst>
      <p:ext uri="{19B8F6BF-5375-455C-9EA6-DF929625EA0E}">
        <p15:presenceInfo xmlns:p15="http://schemas.microsoft.com/office/powerpoint/2012/main" userId="S-1-5-21-1408920735-363312195-2789242753-472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9581" autoAdjust="0"/>
  </p:normalViewPr>
  <p:slideViewPr>
    <p:cSldViewPr>
      <p:cViewPr varScale="1">
        <p:scale>
          <a:sx n="55" d="100"/>
          <a:sy n="55" d="100"/>
        </p:scale>
        <p:origin x="160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22B10-FE80-4935-B9C9-55F2DE02CE53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74C31-EB4A-4B21-8134-CB5741A1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4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72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03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6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39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5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Dispositional optimism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global expectation that events will turn out well in the future.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Explanatory style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People interpret the causes of past events in their lives.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9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Dispositional optimism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global expectation that events will turn out well in the future.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Explanatory style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People interpret the causes of past events in their lives.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1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Dispositional optimism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global expectation that events will turn out well in the future.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Explanatory style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People interpret the causes of past events in their lives.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17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ability to find ways to reach one’s goals.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Motivation to reach these goals.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56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94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3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67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49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social support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Enhanced effects on subjective well-being from positive self-esteem, optimism, and perceived control. </a:t>
            </a:r>
            <a:r>
              <a:rPr lang="en-US" dirty="0" smtClean="0"/>
              <a:t>Intimate social relationships provide even greater enhancements of subjective well-being.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Companionship and self-validation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strongest components of quality relationships.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61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social support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Enhanced effects on subjective well-being from positive self-esteem, optimism, and perceived control. </a:t>
            </a:r>
            <a:r>
              <a:rPr lang="en-US" dirty="0" smtClean="0"/>
              <a:t>Intimate social relationships provide even greater enhancements of subjective well-being.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Companionship and self-validation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strongest components of quality relationships.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94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8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6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3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0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21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Tipping 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Below which money is important to well-being and above which point money is less important.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Satiation points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the amount of income needed before well-being no longer raises with income.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29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Tipping 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Below which money is important to well-being and above which point money is less important.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Satiation points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the amount of income needed before well-being no longer raises with income.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5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 smtClean="0"/>
              <a:t>In most ways ideal life 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u="sng" dirty="0" smtClean="0"/>
              <a:t>8 scale</a:t>
            </a:r>
            <a:r>
              <a:rPr lang="en-US" sz="1200" dirty="0" smtClean="0"/>
              <a:t>:</a:t>
            </a:r>
            <a:r>
              <a:rPr lang="en-US" sz="1200" baseline="0" dirty="0" smtClean="0"/>
              <a:t> 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amount of happiness or satisfaction that a person experiences can be meaningfully translated into a numerical scale.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people both scored an 8 on the same test, then they both had approximately the same level of happiness.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91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Tipping 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Below which money is important to well-being and above which point money is less important.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Satiation points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the amount of income needed before well-being no longer raises with income.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40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Tipping 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Below which money is important to well-being and above which point money is less important.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Satiation points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the amount of income needed before well-being no longer raises with income.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45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Tipping 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Below which money is important to well-being and above which point money is less important.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Satiation points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the amount of income needed before well-being no longer raises with income.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93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59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3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91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46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 smtClean="0"/>
              <a:t>Climate does have an impact on moods</a:t>
            </a:r>
            <a:r>
              <a:rPr lang="en-US" sz="1200" dirty="0" smtClean="0"/>
              <a:t>:</a:t>
            </a:r>
            <a:r>
              <a:rPr lang="en-US" sz="1200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living in areas with more clement temperature (i.e., 72°F/22°C) scored higher on personality traits related to sociability, emotional stability, and personal growth.</a:t>
            </a:r>
          </a:p>
          <a:p>
            <a:pPr hangingPunct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20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43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29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47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94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Bottom-up predictors </a:t>
            </a:r>
            <a:r>
              <a:rPr lang="en-US" sz="1200" u="sng" dirty="0" smtClean="0"/>
              <a:t>influence levels of subjective well-being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gender, income, race, and marital status interact in relatively complex ways throughout the life span to influence levels of subjective well-being.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91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Bottom-up predictors </a:t>
            </a:r>
            <a:r>
              <a:rPr lang="en-US" sz="1200" u="sng" dirty="0" smtClean="0"/>
              <a:t>influence levels of subjective well-being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gender, income, race, and marital status interact in relatively complex ways throughout the life span to influence levels of subjective well-being.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1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Hedonic adaptations</a:t>
            </a:r>
            <a:r>
              <a:rPr lang="en-US" dirty="0" smtClean="0"/>
              <a:t>: Adaptation of a positive stimulus and no longer feel the effects.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set points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For example, one for work satisfaction, another for marital satisfaction, and so on, and some set points may be more fluid than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34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87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hangingPunct="0"/>
            <a:r>
              <a:rPr lang="en-US" u="sng" dirty="0" smtClean="0"/>
              <a:t>Fourteen fundamentals of happiness:</a:t>
            </a:r>
          </a:p>
          <a:p>
            <a:pPr lvl="0" hangingPunct="0"/>
            <a:r>
              <a:rPr lang="en-US" dirty="0" smtClean="0"/>
              <a:t>Grouped as--change your activities, change your thinking, nurture relationships, value personal growth, and decrease negative emotions.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166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972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Relaxation strategies</a:t>
            </a:r>
            <a:r>
              <a:rPr lang="en-US" dirty="0" smtClean="0"/>
              <a:t>: Such as  meditations, massages, and muscle relaxations are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005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91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Beneffectance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Describes how most people view themselves--that is, as beneficial and effective.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54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408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925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036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err="1" smtClean="0"/>
              <a:t>Emodiversity</a:t>
            </a:r>
            <a:r>
              <a:rPr lang="en-US" dirty="0" smtClean="0"/>
              <a:t>: That greater well-being</a:t>
            </a:r>
            <a:r>
              <a:rPr lang="en-US" baseline="0" dirty="0" smtClean="0"/>
              <a:t> </a:t>
            </a:r>
            <a:r>
              <a:rPr lang="en-US" dirty="0" smtClean="0"/>
              <a:t>when people acknowledge both their positive and negative emotions.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emotional diversity may help increase resilience and counter our tendency to adapt or habituate to specific positive emotions.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3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Beneffectance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Describes how most people view themselves--that is, as beneficial and effective.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70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Top-down theory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Supports certain attitudes, self-perceptions, and personality traits are highly correlated with subjective well-being.</a:t>
            </a:r>
          </a:p>
          <a:p>
            <a:pPr hangingPunct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Bottom-up theory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 that poverty is associated with lower levels of subjective well-being and that certain negative life events can have a lasting impact on happiness.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5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Top-down theory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Supports certain attitudes, self-perceptions, and personality traits are highly correlated with subjective well-being.</a:t>
            </a:r>
          </a:p>
          <a:p>
            <a:pPr hangingPunct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hangingPunct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Bottom-up theory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 that poverty is associated with lower levels of subjective well-being and that certain negative life events can have a lasting impact on happiness.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8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6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22098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371600" y="1143000"/>
            <a:ext cx="6400800" cy="2025650"/>
          </a:xfrm>
        </p:spPr>
        <p:txBody>
          <a:bodyPr anchor="b"/>
          <a:lstStyle>
            <a:lvl1pPr marL="0" indent="0" algn="ctr">
              <a:buNone/>
              <a:defRPr sz="4400" b="1">
                <a:solidFill>
                  <a:srgbClr val="1F497D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112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3008313" cy="7283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38200"/>
            <a:ext cx="5111750" cy="5287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13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70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53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FAF74C-0336-4DE7-BEF6-A27F3521707E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46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61E06-93FF-4DFA-AA48-18CC9600EBE5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776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6799DB-C809-405B-B7BD-5E3E7C6C0BCD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952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9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algn="ctr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A95D51-7EAE-476D-B976-789DEE89197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73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19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algn="ctr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113668-FE2A-4ACE-A5D9-1EC6A2B3976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65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1AB8-EA94-48BE-8C17-F244126CBF6E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577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2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B8DFE3-E21E-4A0B-B585-3EFB3108ECC6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03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25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4048A7-0FC6-4A49-8E06-57A82A4920C6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</p:spTree>
    <p:extLst>
      <p:ext uri="{BB962C8B-B14F-4D97-AF65-F5344CB8AC3E}">
        <p14:creationId xmlns:p14="http://schemas.microsoft.com/office/powerpoint/2010/main" val="2819044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C98BC-E38E-4100-A99E-6A49E9E77781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</p:spTree>
    <p:extLst>
      <p:ext uri="{BB962C8B-B14F-4D97-AF65-F5344CB8AC3E}">
        <p14:creationId xmlns:p14="http://schemas.microsoft.com/office/powerpoint/2010/main" val="3178860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039CAC-B6FD-4543-9B01-7EE3D8E36604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127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34FF34-89D4-4C00-9114-E5C9C4D0565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</p:spTree>
    <p:extLst>
      <p:ext uri="{BB962C8B-B14F-4D97-AF65-F5344CB8AC3E}">
        <p14:creationId xmlns:p14="http://schemas.microsoft.com/office/powerpoint/2010/main" val="2641136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76400"/>
            <a:ext cx="7696200" cy="4449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356350"/>
            <a:ext cx="7010400" cy="365125"/>
          </a:xfrm>
        </p:spPr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9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5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3992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44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7238"/>
            <a:ext cx="4040188" cy="563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799"/>
            <a:ext cx="4040188" cy="3535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027238"/>
            <a:ext cx="4041775" cy="563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90799"/>
            <a:ext cx="4041775" cy="3535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87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0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7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9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3600"/>
            <a:ext cx="8229600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50" smtClean="0">
                <a:effectLst/>
              </a:defRPr>
            </a:lvl1pPr>
          </a:lstStyle>
          <a:p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7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600">
                <a:solidFill>
                  <a:srgbClr val="7B989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662697-3D22-44F9-9B83-FA23432BB81E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65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anose="05020102010507070707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anose="05000000000000000000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8&amp;v=r2o_yD5rBus" TargetMode="External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r2o_yD5rBus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787" y="0"/>
            <a:ext cx="3505200" cy="806450"/>
          </a:xfrm>
        </p:spPr>
        <p:txBody>
          <a:bodyPr/>
          <a:lstStyle/>
          <a:p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5650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Measurement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Top-Down and </a:t>
            </a:r>
            <a:r>
              <a:rPr lang="en-US" sz="3000" dirty="0" smtClean="0"/>
              <a:t>Bottom-Up Theories</a:t>
            </a:r>
          </a:p>
          <a:p>
            <a:pPr lvl="0" hangingPunct="0"/>
            <a:r>
              <a:rPr lang="en-US" sz="3000" dirty="0" smtClean="0"/>
              <a:t>Bottom-up theory</a:t>
            </a:r>
            <a:endParaRPr lang="en-US" sz="3000" dirty="0"/>
          </a:p>
          <a:p>
            <a:pPr lvl="1" hangingPunct="0"/>
            <a:r>
              <a:rPr lang="en-US" sz="2600" dirty="0" smtClean="0"/>
              <a:t>Characteristics of the situation used to assess SWB</a:t>
            </a:r>
          </a:p>
          <a:p>
            <a:pPr lvl="1" hangingPunct="0"/>
            <a:r>
              <a:rPr lang="en-US" sz="2600" dirty="0" smtClean="0"/>
              <a:t>Supports </a:t>
            </a:r>
            <a:r>
              <a:rPr lang="en-US" sz="2600" dirty="0"/>
              <a:t>that poverty is associated with lower levels of subjective well-being and that certain negative life events can have a lasting impact on happiness</a:t>
            </a:r>
            <a:endParaRPr lang="en-US" sz="2600" dirty="0" smtClean="0"/>
          </a:p>
          <a:p>
            <a:pPr lvl="1" hangingPunct="0"/>
            <a:r>
              <a:rPr lang="en-US" sz="2600" dirty="0" smtClean="0"/>
              <a:t>Assessing </a:t>
            </a:r>
            <a:r>
              <a:rPr lang="en-US" sz="2600" dirty="0"/>
              <a:t>quality of marriage and several other areas to create statement of overall </a:t>
            </a:r>
            <a:r>
              <a:rPr lang="en-US" sz="2600" dirty="0" smtClean="0"/>
              <a:t>satisfaction</a:t>
            </a:r>
          </a:p>
          <a:p>
            <a:pPr lvl="0" hangingPunct="0"/>
            <a:r>
              <a:rPr lang="en-US" sz="3000" dirty="0" smtClean="0"/>
              <a:t>Both </a:t>
            </a:r>
            <a:r>
              <a:rPr lang="en-US" sz="3000" dirty="0" smtClean="0"/>
              <a:t>Top-Down and Bottom-Up important </a:t>
            </a:r>
            <a:r>
              <a:rPr lang="en-US" sz="3000" dirty="0" smtClean="0"/>
              <a:t>and used in different situations and times in life</a:t>
            </a:r>
            <a:endParaRPr lang="en-US" sz="3000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0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2133600"/>
            <a:ext cx="8686800" cy="4419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Cognition: Is the Glass Half </a:t>
            </a:r>
            <a:r>
              <a:rPr lang="en-US" dirty="0" smtClean="0"/>
              <a:t>Full? </a:t>
            </a:r>
            <a:r>
              <a:rPr lang="en-US" dirty="0"/>
              <a:t>Half Empty</a:t>
            </a:r>
            <a:r>
              <a:rPr lang="en-US" dirty="0" smtClean="0"/>
              <a:t>?</a:t>
            </a:r>
          </a:p>
          <a:p>
            <a:pPr lvl="0" hangingPunct="0"/>
            <a:r>
              <a:rPr lang="en-US" sz="3000" dirty="0"/>
              <a:t>Happier and </a:t>
            </a:r>
            <a:r>
              <a:rPr lang="en-US" sz="3000" dirty="0" smtClean="0"/>
              <a:t>satisfied </a:t>
            </a:r>
            <a:r>
              <a:rPr lang="en-US" sz="3000" dirty="0"/>
              <a:t>people </a:t>
            </a:r>
            <a:r>
              <a:rPr lang="en-US" sz="3000" dirty="0" smtClean="0"/>
              <a:t>view </a:t>
            </a:r>
            <a:r>
              <a:rPr lang="en-US" sz="3000" dirty="0"/>
              <a:t>world in positive </a:t>
            </a:r>
            <a:r>
              <a:rPr lang="en-US" sz="3000" dirty="0" smtClean="0"/>
              <a:t>ways…how we </a:t>
            </a:r>
            <a:r>
              <a:rPr lang="en-US" sz="3000" i="1" dirty="0" smtClean="0"/>
              <a:t>interpret</a:t>
            </a:r>
            <a:r>
              <a:rPr lang="en-US" sz="3000" dirty="0" smtClean="0"/>
              <a:t> events</a:t>
            </a:r>
          </a:p>
          <a:p>
            <a:pPr lvl="1" hangingPunct="0"/>
            <a:r>
              <a:rPr lang="en-US" sz="2600" i="1" dirty="0" err="1" smtClean="0"/>
              <a:t>Construals</a:t>
            </a:r>
            <a:r>
              <a:rPr lang="en-US" sz="2600" dirty="0" smtClean="0"/>
              <a:t>: freely chosen interpretations of reality</a:t>
            </a:r>
            <a:endParaRPr lang="en-US" sz="2600" dirty="0"/>
          </a:p>
          <a:p>
            <a:pPr lvl="0" hangingPunct="0"/>
            <a:r>
              <a:rPr lang="en-US" sz="3000" dirty="0"/>
              <a:t>Positive mood seems to lead us to interpret events in positive </a:t>
            </a:r>
            <a:r>
              <a:rPr lang="en-US" sz="3000" dirty="0" smtClean="0"/>
              <a:t>ways</a:t>
            </a:r>
          </a:p>
          <a:p>
            <a:pPr lvl="1" hangingPunct="0"/>
            <a:r>
              <a:rPr lang="en-US" dirty="0" smtClean="0"/>
              <a:t>May pay attention and process information consistent with our mood</a:t>
            </a:r>
          </a:p>
          <a:p>
            <a:pPr lvl="2" hangingPunct="0"/>
            <a:r>
              <a:rPr lang="en-US" dirty="0" smtClean="0"/>
              <a:t>e.g., walk into crowded airport waiting area…happier people will “see” smiling couples and doting parents, unhappy people will “see” people who are tense, impatient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2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91" y="729969"/>
            <a:ext cx="4633912" cy="5790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8400" y="21336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Happiness is a choice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1795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Cognition: </a:t>
            </a:r>
            <a:r>
              <a:rPr lang="en-US" sz="3000" dirty="0" smtClean="0"/>
              <a:t>Self-Esteem </a:t>
            </a:r>
          </a:p>
          <a:p>
            <a:pPr lvl="0" hangingPunct="0"/>
            <a:r>
              <a:rPr lang="en-US" sz="3000" dirty="0" smtClean="0"/>
              <a:t>Positive self-esteem works against </a:t>
            </a:r>
            <a:r>
              <a:rPr lang="en-US" sz="3000" dirty="0"/>
              <a:t>negative </a:t>
            </a:r>
            <a:r>
              <a:rPr lang="en-US" sz="3000" dirty="0" smtClean="0"/>
              <a:t>emotions</a:t>
            </a:r>
          </a:p>
          <a:p>
            <a:pPr lvl="0" hangingPunct="0"/>
            <a:r>
              <a:rPr lang="en-US" sz="3000" dirty="0" smtClean="0"/>
              <a:t>High </a:t>
            </a:r>
            <a:r>
              <a:rPr lang="en-US" sz="3000" dirty="0"/>
              <a:t>self-esteem </a:t>
            </a:r>
            <a:r>
              <a:rPr lang="en-US" sz="3000" dirty="0" smtClean="0"/>
              <a:t>leads </a:t>
            </a:r>
            <a:r>
              <a:rPr lang="en-US" sz="3000" dirty="0"/>
              <a:t>to increased </a:t>
            </a:r>
            <a:r>
              <a:rPr lang="en-US" sz="3000" dirty="0" smtClean="0"/>
              <a:t>happiness (well, positive self-esteem and happiness are highly correlated)</a:t>
            </a:r>
          </a:p>
          <a:p>
            <a:pPr marL="0" lvl="0" indent="0" hangingPunc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1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Cognition: </a:t>
            </a:r>
            <a:r>
              <a:rPr lang="en-US" sz="3000" dirty="0" smtClean="0"/>
              <a:t>Self-Esteem </a:t>
            </a:r>
          </a:p>
          <a:p>
            <a:pPr hangingPunct="0"/>
            <a:r>
              <a:rPr lang="en-US" dirty="0" smtClean="0"/>
              <a:t>High </a:t>
            </a:r>
            <a:r>
              <a:rPr lang="en-US" dirty="0"/>
              <a:t>self-esteem is composed of at least four </a:t>
            </a:r>
            <a:r>
              <a:rPr lang="en-US" dirty="0" smtClean="0"/>
              <a:t>components</a:t>
            </a:r>
          </a:p>
          <a:p>
            <a:pPr lvl="1" hangingPunct="0"/>
            <a:r>
              <a:rPr lang="en-US" dirty="0" smtClean="0"/>
              <a:t>Feeling that one is accepted by others</a:t>
            </a:r>
          </a:p>
          <a:p>
            <a:pPr lvl="1" hangingPunct="0"/>
            <a:r>
              <a:rPr lang="en-US" dirty="0" smtClean="0"/>
              <a:t>Being the recipient of positive </a:t>
            </a:r>
            <a:r>
              <a:rPr lang="en-US" dirty="0" err="1" smtClean="0"/>
              <a:t>evals</a:t>
            </a:r>
            <a:r>
              <a:rPr lang="en-US" dirty="0" smtClean="0"/>
              <a:t> by others</a:t>
            </a:r>
          </a:p>
          <a:p>
            <a:pPr lvl="1" hangingPunct="0"/>
            <a:r>
              <a:rPr lang="en-US" dirty="0" smtClean="0"/>
              <a:t>Believe that one compares favorably to other people or to one’s ideal self</a:t>
            </a:r>
          </a:p>
          <a:p>
            <a:pPr lvl="1" hangingPunct="0"/>
            <a:r>
              <a:rPr lang="en-US" dirty="0" smtClean="0"/>
              <a:t>Believing that one can initiate effective action in the world</a:t>
            </a:r>
            <a:endParaRPr lang="en-US" dirty="0"/>
          </a:p>
          <a:p>
            <a:pPr marL="0" lvl="0" indent="0" hangingPunc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7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599"/>
            <a:ext cx="8229600" cy="4587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Cognition: </a:t>
            </a:r>
            <a:r>
              <a:rPr lang="en-US" sz="3000" dirty="0" smtClean="0"/>
              <a:t>Self-Esteem </a:t>
            </a:r>
          </a:p>
          <a:p>
            <a:pPr hangingPunct="0"/>
            <a:r>
              <a:rPr lang="en-US" dirty="0"/>
              <a:t>S</a:t>
            </a:r>
            <a:r>
              <a:rPr lang="en-US" dirty="0" smtClean="0"/>
              <a:t>elf-esteem as predictor of WB is tricky</a:t>
            </a:r>
          </a:p>
          <a:p>
            <a:pPr lvl="1" hangingPunct="0"/>
            <a:r>
              <a:rPr lang="en-US" dirty="0" smtClean="0"/>
              <a:t>Self-esteem is related more to optimism and achievement, happiness related to positive social relationships and extraversion</a:t>
            </a:r>
          </a:p>
          <a:p>
            <a:pPr lvl="1" hangingPunct="0"/>
            <a:r>
              <a:rPr lang="en-US" dirty="0" smtClean="0"/>
              <a:t>Positive self-esteem may be more useful for defending against negative emotions than for promoting happiness</a:t>
            </a:r>
          </a:p>
          <a:p>
            <a:pPr lvl="1" hangingPunct="0"/>
            <a:r>
              <a:rPr lang="en-US" dirty="0" smtClean="0"/>
              <a:t>Note: self-esteem valued more in 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0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Cognition: </a:t>
            </a:r>
            <a:r>
              <a:rPr lang="en-US" sz="3000" dirty="0" smtClean="0"/>
              <a:t>Optimism and Hope</a:t>
            </a:r>
          </a:p>
          <a:p>
            <a:r>
              <a:rPr lang="en-US" dirty="0" smtClean="0"/>
              <a:t>Optimists</a:t>
            </a:r>
          </a:p>
          <a:p>
            <a:pPr lvl="1"/>
            <a:r>
              <a:rPr lang="en-US" dirty="0" smtClean="0"/>
              <a:t>More effective coping behavior</a:t>
            </a:r>
          </a:p>
          <a:p>
            <a:pPr lvl="2"/>
            <a:r>
              <a:rPr lang="en-US" dirty="0" smtClean="0"/>
              <a:t>Problem-focused coping, humor, positive reframing</a:t>
            </a:r>
          </a:p>
          <a:p>
            <a:pPr lvl="1"/>
            <a:r>
              <a:rPr lang="en-US" dirty="0" smtClean="0"/>
              <a:t>Better physical health</a:t>
            </a:r>
          </a:p>
          <a:p>
            <a:pPr lvl="1"/>
            <a:r>
              <a:rPr lang="en-US" dirty="0" smtClean="0"/>
              <a:t>Experience better relationships with others</a:t>
            </a:r>
          </a:p>
          <a:p>
            <a:pPr lvl="1"/>
            <a:r>
              <a:rPr lang="en-US" dirty="0" smtClean="0"/>
              <a:t>Greater self-confidence and perseverance with challenges</a:t>
            </a:r>
          </a:p>
          <a:p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4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Cognition: </a:t>
            </a:r>
            <a:r>
              <a:rPr lang="en-US" sz="3000" dirty="0" smtClean="0"/>
              <a:t>Optimism and Hope</a:t>
            </a:r>
          </a:p>
          <a:p>
            <a:r>
              <a:rPr lang="en-US" sz="3000" dirty="0" smtClean="0"/>
              <a:t>Presence </a:t>
            </a:r>
            <a:r>
              <a:rPr lang="en-US" sz="3000" dirty="0"/>
              <a:t>of positive </a:t>
            </a:r>
            <a:r>
              <a:rPr lang="en-US" sz="3000" dirty="0" smtClean="0"/>
              <a:t>expectancies</a:t>
            </a:r>
          </a:p>
          <a:p>
            <a:pPr lvl="0" hangingPunct="0"/>
            <a:r>
              <a:rPr lang="en-US" sz="3000" dirty="0"/>
              <a:t>Optimism conceptualized as:</a:t>
            </a:r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000" dirty="0"/>
              <a:t>Dispositional optimism </a:t>
            </a:r>
            <a:endParaRPr lang="en-US" sz="3000" dirty="0" smtClean="0"/>
          </a:p>
          <a:p>
            <a:pPr lvl="2" hangingPunct="0">
              <a:buFont typeface="Arial" panose="020B0604020202020204" pitchFamily="34" charset="0"/>
              <a:buChar char="─"/>
            </a:pPr>
            <a:r>
              <a:rPr lang="en-US" sz="2600" dirty="0"/>
              <a:t> </a:t>
            </a:r>
            <a:r>
              <a:rPr lang="en-US" sz="2600" dirty="0" smtClean="0"/>
              <a:t>global </a:t>
            </a:r>
            <a:r>
              <a:rPr lang="en-US" sz="2600" dirty="0" smtClean="0"/>
              <a:t>expectation that events will turn out well</a:t>
            </a:r>
            <a:endParaRPr lang="en-US" sz="2600" dirty="0"/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000" dirty="0"/>
              <a:t>Explanatory </a:t>
            </a:r>
            <a:r>
              <a:rPr lang="en-US" sz="3000" dirty="0" smtClean="0"/>
              <a:t>style</a:t>
            </a:r>
          </a:p>
          <a:p>
            <a:pPr lvl="2" hangingPunct="0">
              <a:buFont typeface="Arial" panose="020B0604020202020204" pitchFamily="34" charset="0"/>
              <a:buChar char="─"/>
            </a:pPr>
            <a:r>
              <a:rPr lang="en-US" sz="2600" dirty="0" smtClean="0"/>
              <a:t>Way in which we interpret causes of events</a:t>
            </a:r>
          </a:p>
          <a:p>
            <a:endParaRPr lang="en-US" dirty="0" smtClean="0"/>
          </a:p>
          <a:p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79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Cognition: </a:t>
            </a:r>
            <a:r>
              <a:rPr lang="en-US" sz="3000" dirty="0" smtClean="0"/>
              <a:t>Optimism and Hope</a:t>
            </a:r>
          </a:p>
          <a:p>
            <a:r>
              <a:rPr lang="en-US" dirty="0" smtClean="0"/>
              <a:t>Learned Optimism (Seligman)</a:t>
            </a:r>
          </a:p>
          <a:p>
            <a:pPr lvl="1"/>
            <a:r>
              <a:rPr lang="en-US" dirty="0" smtClean="0"/>
              <a:t>Optimists more willing to receive negative feedback about their performance, absorb bad news about their health, to raise difficult issues in their personal relationships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r>
              <a:rPr lang="en-US" dirty="0" smtClean="0"/>
              <a:t>Realistic Optimism (S. Schneider)</a:t>
            </a:r>
          </a:p>
          <a:p>
            <a:pPr lvl="1"/>
            <a:r>
              <a:rPr lang="en-US" dirty="0" smtClean="0"/>
              <a:t>Optimistic thinking that does not distort reality</a:t>
            </a:r>
          </a:p>
          <a:p>
            <a:pPr lvl="1"/>
            <a:endParaRPr lang="en-US" dirty="0" smtClean="0"/>
          </a:p>
          <a:p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Cognition: </a:t>
            </a:r>
            <a:r>
              <a:rPr lang="en-US" sz="3000" dirty="0" smtClean="0"/>
              <a:t>Optimism </a:t>
            </a:r>
            <a:r>
              <a:rPr lang="en-US" sz="3000" dirty="0"/>
              <a:t>and </a:t>
            </a:r>
            <a:r>
              <a:rPr lang="en-US" sz="3000" dirty="0" smtClean="0"/>
              <a:t>Hope</a:t>
            </a:r>
          </a:p>
          <a:p>
            <a:pPr lvl="0" hangingPunct="0"/>
            <a:r>
              <a:rPr lang="en-US" sz="3000" dirty="0"/>
              <a:t>Hope has two components:</a:t>
            </a:r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000" dirty="0" smtClean="0"/>
              <a:t>Pathways </a:t>
            </a:r>
          </a:p>
          <a:p>
            <a:pPr lvl="2" hangingPunct="0">
              <a:buFont typeface="Arial" panose="020B0604020202020204" pitchFamily="34" charset="0"/>
              <a:buChar char="─"/>
            </a:pPr>
            <a:r>
              <a:rPr lang="en-US" sz="2600" dirty="0" smtClean="0"/>
              <a:t>Ability to find ways to reach one’s goals</a:t>
            </a:r>
            <a:endParaRPr lang="en-US" sz="2600" dirty="0"/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000" dirty="0" smtClean="0"/>
              <a:t>Agency</a:t>
            </a:r>
          </a:p>
          <a:p>
            <a:pPr lvl="2" hangingPunct="0">
              <a:buFont typeface="Arial" panose="020B0604020202020204" pitchFamily="34" charset="0"/>
              <a:buChar char="─"/>
            </a:pPr>
            <a:r>
              <a:rPr lang="en-US" sz="2600" dirty="0" smtClean="0"/>
              <a:t>Motivation to reach these goals</a:t>
            </a:r>
          </a:p>
          <a:p>
            <a:r>
              <a:rPr lang="en-US" sz="3000" dirty="0" smtClean="0"/>
              <a:t>Hope </a:t>
            </a:r>
            <a:r>
              <a:rPr lang="en-US" sz="3000" dirty="0"/>
              <a:t>is the </a:t>
            </a:r>
            <a:r>
              <a:rPr lang="en-US" sz="3000" dirty="0" smtClean="0"/>
              <a:t>belief that one can find pathways </a:t>
            </a:r>
            <a:r>
              <a:rPr lang="en-US" sz="3000" dirty="0"/>
              <a:t>to achieve desired goals </a:t>
            </a:r>
            <a:r>
              <a:rPr lang="en-US" sz="3000" dirty="0" smtClean="0"/>
              <a:t>and the belief that desired goals can be attained</a:t>
            </a: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9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199"/>
            <a:ext cx="8229600" cy="20457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/>
              <a:t>Happiness is not a goal. It’s a by-product of a life well lived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sz="3100" dirty="0"/>
              <a:t>Eleanor Roosevelt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80" y="3044080"/>
            <a:ext cx="4574219" cy="305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1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Cognition</a:t>
            </a:r>
            <a:r>
              <a:rPr lang="en-US" dirty="0" smtClean="0"/>
              <a:t>:</a:t>
            </a:r>
            <a:r>
              <a:rPr lang="en-US" b="1" dirty="0"/>
              <a:t> </a:t>
            </a:r>
            <a:r>
              <a:rPr lang="en-US" dirty="0"/>
              <a:t>Sense of </a:t>
            </a:r>
            <a:r>
              <a:rPr lang="en-US" dirty="0" smtClean="0"/>
              <a:t>Control</a:t>
            </a:r>
            <a:endParaRPr lang="en-US" dirty="0"/>
          </a:p>
          <a:p>
            <a:pPr lvl="0"/>
            <a:r>
              <a:rPr lang="en-US" dirty="0" smtClean="0"/>
              <a:t>Sense for desired outcomes and avoid undesirable ones</a:t>
            </a:r>
            <a:r>
              <a:rPr lang="en-US" b="1" dirty="0" smtClean="0"/>
              <a:t> </a:t>
            </a:r>
          </a:p>
          <a:p>
            <a:pPr lvl="0"/>
            <a:r>
              <a:rPr lang="en-US" dirty="0" smtClean="0"/>
              <a:t>Internal</a:t>
            </a:r>
            <a:r>
              <a:rPr lang="en-US" b="1" dirty="0" smtClean="0"/>
              <a:t> </a:t>
            </a:r>
            <a:r>
              <a:rPr lang="en-US" dirty="0" smtClean="0"/>
              <a:t>locus of control</a:t>
            </a:r>
          </a:p>
          <a:p>
            <a:pPr lvl="0"/>
            <a:r>
              <a:rPr lang="en-US" dirty="0" smtClean="0"/>
              <a:t>External locus of control</a:t>
            </a:r>
          </a:p>
          <a:p>
            <a:r>
              <a:rPr lang="en-US" dirty="0" smtClean="0"/>
              <a:t>Maintaining emotional stability and negotiate difficulties in life</a:t>
            </a:r>
          </a:p>
          <a:p>
            <a:pPr marL="0" indent="0" hangingPunct="0">
              <a:buNone/>
            </a:pPr>
            <a:r>
              <a:rPr lang="en-US" sz="4300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8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02631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8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6477000" cy="4405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Cognition:</a:t>
            </a:r>
            <a:r>
              <a:rPr lang="en-US" b="1" dirty="0"/>
              <a:t> </a:t>
            </a:r>
            <a:r>
              <a:rPr lang="en-US" dirty="0" smtClean="0"/>
              <a:t>Self-Efficacy</a:t>
            </a:r>
            <a:r>
              <a:rPr lang="en-US" cap="all" dirty="0" smtClean="0"/>
              <a:t> </a:t>
            </a:r>
            <a:endParaRPr lang="en-US" dirty="0"/>
          </a:p>
          <a:p>
            <a:pPr lvl="0"/>
            <a:r>
              <a:rPr lang="en-US" dirty="0"/>
              <a:t>Self-efficacy: Belief that one has the capabilities to produce desired effects by their own </a:t>
            </a:r>
            <a:r>
              <a:rPr lang="en-US" dirty="0" smtClean="0"/>
              <a:t>actions</a:t>
            </a:r>
          </a:p>
          <a:p>
            <a:pPr lvl="0"/>
            <a:r>
              <a:rPr lang="en-US" dirty="0" smtClean="0"/>
              <a:t>Related higher to well-being throughout the life span</a:t>
            </a:r>
          </a:p>
          <a:p>
            <a:pPr lvl="0"/>
            <a:r>
              <a:rPr lang="en-US" dirty="0"/>
              <a:t>M</a:t>
            </a:r>
            <a:r>
              <a:rPr lang="en-US" dirty="0" smtClean="0"/>
              <a:t>easured </a:t>
            </a:r>
            <a:r>
              <a:rPr lang="en-US" dirty="0"/>
              <a:t>in relationship to specific outcomes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626" y="3306226"/>
            <a:ext cx="2679949" cy="33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1"/>
            <a:ext cx="8229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Cognition:</a:t>
            </a:r>
            <a:r>
              <a:rPr lang="en-US" b="1" dirty="0"/>
              <a:t> </a:t>
            </a:r>
            <a:r>
              <a:rPr lang="en-US" dirty="0" smtClean="0"/>
              <a:t>Self-Efficacy</a:t>
            </a:r>
            <a:r>
              <a:rPr lang="en-US" cap="all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757947"/>
            <a:ext cx="6515100" cy="37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8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Self-Efficacy and Cognitive Reframing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412875"/>
            <a:ext cx="5638800" cy="4759325"/>
          </a:xfrm>
        </p:spPr>
        <p:txBody>
          <a:bodyPr/>
          <a:lstStyle/>
          <a:p>
            <a:r>
              <a:rPr lang="en-US" altLang="en-US" smtClean="0"/>
              <a:t>Jim Cirillo, NYPD firearms instructor, involved in a number of gunfights</a:t>
            </a:r>
          </a:p>
          <a:p>
            <a:r>
              <a:rPr lang="en-US" altLang="en-US" smtClean="0"/>
              <a:t>Trained himself with positive imagery to clear his mind of any self-doubting conscious thoughts</a:t>
            </a:r>
          </a:p>
          <a:p>
            <a:r>
              <a:rPr lang="en-US" altLang="en-US" smtClean="0"/>
              <a:t>“If you jerk the trigger, you will miss the target” became “As you focus on the sights while compressing the trigger smoothly, you will achieve a good shot”</a:t>
            </a:r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pic>
        <p:nvPicPr>
          <p:cNvPr id="2867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676400"/>
            <a:ext cx="23098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9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 little encouragement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3203575" cy="1292225"/>
          </a:xfrm>
        </p:spPr>
        <p:txBody>
          <a:bodyPr/>
          <a:lstStyle/>
          <a:p>
            <a:pPr marL="0" indent="0">
              <a:buFont typeface="Wingdings 2" panose="05020102010507070707" pitchFamily="18" charset="2"/>
              <a:buNone/>
            </a:pPr>
            <a:r>
              <a:rPr lang="en-US" altLang="en-US" dirty="0" err="1" smtClean="0">
                <a:hlinkClick r:id="rId3"/>
              </a:rPr>
              <a:t>Cyldesdale</a:t>
            </a:r>
            <a:r>
              <a:rPr lang="en-US" altLang="en-US" dirty="0" smtClean="0">
                <a:hlinkClick r:id="rId3"/>
              </a:rPr>
              <a:t> Dream Baby</a:t>
            </a:r>
            <a:r>
              <a:rPr lang="en-US" altLang="en-US" dirty="0" smtClean="0"/>
              <a:t>  </a:t>
            </a:r>
          </a:p>
        </p:txBody>
      </p:sp>
      <p:sp>
        <p:nvSpPr>
          <p:cNvPr id="297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pic>
        <p:nvPicPr>
          <p:cNvPr id="2970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38400"/>
            <a:ext cx="28003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2o_yD5rBus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17108" y="2190649"/>
            <a:ext cx="6214533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1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Role Modeling/Vicarious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2133600"/>
            <a:ext cx="4575175" cy="39655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“Take a good look at people’s ruling principle, especially of the wise, what they run away from and what they seek out.” 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– Marcus Aurelius</a:t>
            </a:r>
            <a:endParaRPr lang="en-US" dirty="0"/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pic>
        <p:nvPicPr>
          <p:cNvPr id="307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116138"/>
            <a:ext cx="2873375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0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Positive Psychology: The Scientific and Practical Explorations of Human Strengths © 2014 SAGE</a:t>
            </a:r>
          </a:p>
        </p:txBody>
      </p:sp>
      <p:pic>
        <p:nvPicPr>
          <p:cNvPr id="317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010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47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Cognition: </a:t>
            </a:r>
            <a:r>
              <a:rPr lang="en-US" sz="3000" dirty="0"/>
              <a:t>A </a:t>
            </a:r>
            <a:r>
              <a:rPr lang="en-US" sz="3000" dirty="0" smtClean="0"/>
              <a:t>Sense </a:t>
            </a:r>
            <a:r>
              <a:rPr lang="en-US" sz="3000" dirty="0"/>
              <a:t>of </a:t>
            </a:r>
            <a:r>
              <a:rPr lang="en-US" sz="3000" dirty="0" smtClean="0"/>
              <a:t>Meaning </a:t>
            </a:r>
            <a:r>
              <a:rPr lang="en-US" sz="3000" dirty="0"/>
              <a:t>in L</a:t>
            </a:r>
            <a:r>
              <a:rPr lang="en-US" sz="3000" dirty="0" smtClean="0"/>
              <a:t>ife</a:t>
            </a:r>
          </a:p>
          <a:p>
            <a:r>
              <a:rPr lang="en-US" sz="3000" dirty="0" smtClean="0"/>
              <a:t>Predictor </a:t>
            </a:r>
            <a:r>
              <a:rPr lang="en-US" sz="3000" dirty="0"/>
              <a:t>of higher subjective </a:t>
            </a:r>
            <a:r>
              <a:rPr lang="en-US" sz="3000" dirty="0" smtClean="0"/>
              <a:t>well-being</a:t>
            </a:r>
          </a:p>
          <a:p>
            <a:pPr lvl="0" hangingPunct="0"/>
            <a:r>
              <a:rPr lang="en-US" sz="3000" dirty="0" smtClean="0"/>
              <a:t>Greater </a:t>
            </a:r>
            <a:r>
              <a:rPr lang="en-US" sz="3000" dirty="0"/>
              <a:t>sense of meaning in life increases </a:t>
            </a:r>
          </a:p>
          <a:p>
            <a:pPr marL="0" indent="0" hangingPunct="0">
              <a:buNone/>
            </a:pPr>
            <a:r>
              <a:rPr lang="en-US" sz="3000" dirty="0"/>
              <a:t>   </a:t>
            </a:r>
            <a:r>
              <a:rPr lang="en-US" sz="3000" dirty="0" smtClean="0"/>
              <a:t>well-being at all stages of life</a:t>
            </a:r>
          </a:p>
          <a:p>
            <a:pPr lvl="0" hangingPunct="0"/>
            <a:r>
              <a:rPr lang="en-US" sz="3000" dirty="0" smtClean="0"/>
              <a:t>Greater </a:t>
            </a:r>
            <a:r>
              <a:rPr lang="en-US" sz="3000" dirty="0"/>
              <a:t>openness and </a:t>
            </a:r>
            <a:r>
              <a:rPr lang="en-US" sz="3000" dirty="0" smtClean="0"/>
              <a:t>experiences</a:t>
            </a:r>
          </a:p>
          <a:p>
            <a:pPr lvl="0" hangingPunct="0"/>
            <a:r>
              <a:rPr lang="en-IN" sz="3000" dirty="0" smtClean="0"/>
              <a:t>Need not be tied to religious beliefs…just needs to be personally meaningful</a:t>
            </a:r>
            <a:endParaRPr lang="en-US" sz="3000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3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Cognition: Decision-Making </a:t>
            </a:r>
            <a:r>
              <a:rPr lang="en-US" sz="3000" dirty="0"/>
              <a:t>and </a:t>
            </a:r>
            <a:r>
              <a:rPr lang="en-US" sz="3000" dirty="0" smtClean="0"/>
              <a:t>Self-Reflection</a:t>
            </a:r>
          </a:p>
          <a:p>
            <a:pPr lvl="0"/>
            <a:r>
              <a:rPr lang="en-US" sz="3000" dirty="0"/>
              <a:t>Happier </a:t>
            </a:r>
            <a:r>
              <a:rPr lang="en-US" sz="3000" dirty="0" smtClean="0"/>
              <a:t>people:</a:t>
            </a:r>
          </a:p>
          <a:p>
            <a:pPr lvl="1"/>
            <a:r>
              <a:rPr lang="en-US" sz="2600" dirty="0" smtClean="0"/>
              <a:t>Report </a:t>
            </a:r>
            <a:r>
              <a:rPr lang="en-US" sz="2600" dirty="0"/>
              <a:t>more satisfaction when making </a:t>
            </a:r>
            <a:r>
              <a:rPr lang="en-US" sz="2600" dirty="0" smtClean="0"/>
              <a:t>decisions</a:t>
            </a:r>
          </a:p>
          <a:p>
            <a:pPr lvl="1"/>
            <a:r>
              <a:rPr lang="en-US" sz="2600" dirty="0" smtClean="0"/>
              <a:t>Ruminate less</a:t>
            </a:r>
          </a:p>
          <a:p>
            <a:pPr lvl="1"/>
            <a:r>
              <a:rPr lang="en-US" sz="2600" dirty="0" smtClean="0"/>
              <a:t>Prefer to experience pleasant </a:t>
            </a:r>
            <a:r>
              <a:rPr lang="en-US" sz="2600" dirty="0"/>
              <a:t>event quickly </a:t>
            </a:r>
            <a:r>
              <a:rPr lang="en-US" sz="2600" dirty="0" smtClean="0"/>
              <a:t>after </a:t>
            </a:r>
            <a:r>
              <a:rPr lang="en-US" sz="2600" dirty="0"/>
              <a:t>unpleasant </a:t>
            </a:r>
            <a:r>
              <a:rPr lang="en-US" sz="2600" dirty="0" smtClean="0"/>
              <a:t>event</a:t>
            </a:r>
          </a:p>
          <a:p>
            <a:r>
              <a:rPr lang="en-US" sz="3000" dirty="0"/>
              <a:t>Self-reflection </a:t>
            </a:r>
            <a:r>
              <a:rPr lang="en-US" sz="3000" dirty="0" smtClean="0"/>
              <a:t>allows thoughts </a:t>
            </a:r>
            <a:r>
              <a:rPr lang="en-US" sz="3000" dirty="0"/>
              <a:t>to wander or to daydream</a:t>
            </a:r>
          </a:p>
          <a:p>
            <a:pPr marL="0" indent="0">
              <a:buNone/>
            </a:pPr>
            <a:endParaRPr lang="en-US" sz="3000" dirty="0" smtClean="0"/>
          </a:p>
          <a:p>
            <a:pPr marL="457200" lvl="1" indent="0">
              <a:buNone/>
            </a:pPr>
            <a:endParaRPr lang="en-US" sz="3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Measurement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How happy are you?</a:t>
            </a:r>
            <a:endParaRPr lang="en-US" dirty="0"/>
          </a:p>
          <a:p>
            <a:r>
              <a:rPr lang="en-US" dirty="0" smtClean="0"/>
              <a:t>Evaluations </a:t>
            </a:r>
            <a:r>
              <a:rPr lang="en-US" dirty="0"/>
              <a:t>of happiness are subjective </a:t>
            </a:r>
            <a:r>
              <a:rPr lang="en-US" dirty="0" smtClean="0"/>
              <a:t>phenomena</a:t>
            </a:r>
          </a:p>
          <a:p>
            <a:r>
              <a:rPr lang="en-US" dirty="0" smtClean="0"/>
              <a:t>3 Facets of Subjective Well-Being</a:t>
            </a:r>
          </a:p>
          <a:p>
            <a:pPr lvl="1"/>
            <a:r>
              <a:rPr lang="en-US" dirty="0" smtClean="0"/>
              <a:t>Happiness</a:t>
            </a:r>
          </a:p>
          <a:p>
            <a:pPr lvl="1"/>
            <a:r>
              <a:rPr lang="en-US" sz="2600" dirty="0" smtClean="0"/>
              <a:t>Life satisfaction</a:t>
            </a:r>
          </a:p>
          <a:p>
            <a:pPr lvl="1"/>
            <a:r>
              <a:rPr lang="en-US" sz="2600" dirty="0" smtClean="0"/>
              <a:t>Neuroticism (low)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2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2133600"/>
            <a:ext cx="8534400" cy="422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Positive Relationships </a:t>
            </a:r>
            <a:r>
              <a:rPr lang="en-US" dirty="0" smtClean="0"/>
              <a:t>With Other People</a:t>
            </a:r>
          </a:p>
          <a:p>
            <a:r>
              <a:rPr lang="en-US" dirty="0" smtClean="0"/>
              <a:t>Supportive social support/relationships</a:t>
            </a:r>
          </a:p>
          <a:p>
            <a:pPr lvl="1"/>
            <a:r>
              <a:rPr lang="en-US" dirty="0" smtClean="0"/>
              <a:t>Higher self-esteem, successful coping, better physical health, fewer psychological challenges</a:t>
            </a:r>
          </a:p>
          <a:p>
            <a:r>
              <a:rPr lang="en-US" dirty="0" smtClean="0"/>
              <a:t>Intimate social relationships (spouse, family, best friends) tend to be strongest predictors of life satisfaction</a:t>
            </a:r>
          </a:p>
          <a:p>
            <a:r>
              <a:rPr lang="en-US" dirty="0" smtClean="0"/>
              <a:t>Companionship </a:t>
            </a:r>
            <a:r>
              <a:rPr lang="en-US" dirty="0"/>
              <a:t>and self-validation </a:t>
            </a:r>
            <a:endParaRPr lang="en-US" dirty="0" smtClean="0"/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09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2133599"/>
            <a:ext cx="8534400" cy="4587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Positive Relationships </a:t>
            </a:r>
            <a:r>
              <a:rPr lang="en-US" dirty="0" smtClean="0"/>
              <a:t>With Other People</a:t>
            </a:r>
          </a:p>
          <a:p>
            <a:r>
              <a:rPr lang="en-US" dirty="0" smtClean="0"/>
              <a:t>Social connection can be contagious</a:t>
            </a:r>
          </a:p>
          <a:p>
            <a:r>
              <a:rPr lang="en-US" dirty="0" smtClean="0"/>
              <a:t>Challenge: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 Deliberately make contact with another person (e.g., someone on the bus, seated next to you, walking the same way as you)</a:t>
            </a:r>
          </a:p>
          <a:p>
            <a:pPr marL="457200" lvl="1" indent="0">
              <a:buNone/>
            </a:pPr>
            <a:r>
              <a:rPr lang="en-US" sz="2000" dirty="0" smtClean="0"/>
              <a:t>If at a loss for words, say “Hi, I’m taking this class called Positive Psychology and my professor asked us to start conversations with people </a:t>
            </a:r>
            <a:r>
              <a:rPr lang="en-US" sz="2000" smtClean="0"/>
              <a:t>who look friendly</a:t>
            </a:r>
            <a:r>
              <a:rPr lang="en-US" sz="2000" dirty="0" smtClean="0"/>
              <a:t>, and I choose you.”</a:t>
            </a:r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8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/>
              <a:t>Personality Traits</a:t>
            </a:r>
          </a:p>
          <a:p>
            <a:r>
              <a:rPr lang="en-US" sz="3000" dirty="0" smtClean="0"/>
              <a:t>Relationship between </a:t>
            </a:r>
            <a:r>
              <a:rPr lang="en-US" dirty="0"/>
              <a:t>genetically influenced traits and </a:t>
            </a:r>
            <a:r>
              <a:rPr lang="en-US" dirty="0" smtClean="0"/>
              <a:t>well-being</a:t>
            </a:r>
          </a:p>
          <a:p>
            <a:r>
              <a:rPr lang="en-US" dirty="0"/>
              <a:t>T</a:t>
            </a:r>
            <a:r>
              <a:rPr lang="en-US" dirty="0" smtClean="0"/>
              <a:t>raits associated </a:t>
            </a:r>
            <a:r>
              <a:rPr lang="en-US" dirty="0"/>
              <a:t>with </a:t>
            </a:r>
            <a:r>
              <a:rPr lang="en-US" dirty="0" smtClean="0"/>
              <a:t>well-being</a:t>
            </a:r>
          </a:p>
          <a:p>
            <a:pPr lvl="1"/>
            <a:r>
              <a:rPr lang="en-US" sz="2600" dirty="0" smtClean="0"/>
              <a:t>Extraversion</a:t>
            </a:r>
          </a:p>
          <a:p>
            <a:pPr lvl="1"/>
            <a:r>
              <a:rPr lang="en-US" sz="2600" dirty="0" smtClean="0"/>
              <a:t>Agreeableness</a:t>
            </a:r>
          </a:p>
          <a:p>
            <a:pPr lvl="1"/>
            <a:r>
              <a:rPr lang="en-US" sz="2600" dirty="0" smtClean="0"/>
              <a:t>Conscientiousness</a:t>
            </a:r>
          </a:p>
          <a:p>
            <a:pPr lvl="1"/>
            <a:r>
              <a:rPr lang="en-US" sz="2600" dirty="0" smtClean="0"/>
              <a:t>Neuroticism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0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" indent="0">
              <a:buNone/>
            </a:pPr>
            <a:r>
              <a:rPr lang="en-US" sz="3400" dirty="0"/>
              <a:t>Personality </a:t>
            </a:r>
            <a:r>
              <a:rPr lang="en-US" sz="3400" dirty="0" smtClean="0"/>
              <a:t>Traits: Extraversion </a:t>
            </a:r>
            <a:endParaRPr lang="en-US" sz="3400" dirty="0"/>
          </a:p>
          <a:p>
            <a:pPr lvl="0" hangingPunct="0"/>
            <a:r>
              <a:rPr lang="en-US" sz="3000" dirty="0" smtClean="0"/>
              <a:t>Maintain </a:t>
            </a:r>
            <a:r>
              <a:rPr lang="en-US" sz="3000" dirty="0"/>
              <a:t>positive relations with other people </a:t>
            </a:r>
          </a:p>
          <a:p>
            <a:pPr lvl="0" hangingPunct="0"/>
            <a:r>
              <a:rPr lang="en-US" sz="3000" dirty="0"/>
              <a:t>Direct positive impact </a:t>
            </a:r>
            <a:r>
              <a:rPr lang="en-US" sz="3000" dirty="0" smtClean="0"/>
              <a:t>on well-being</a:t>
            </a:r>
          </a:p>
          <a:p>
            <a:pPr lvl="0" hangingPunct="0"/>
            <a:r>
              <a:rPr lang="en-US" sz="3000" dirty="0" smtClean="0"/>
              <a:t>High </a:t>
            </a:r>
            <a:r>
              <a:rPr lang="en-US" sz="3000" dirty="0"/>
              <a:t>self-reported </a:t>
            </a:r>
            <a:r>
              <a:rPr lang="en-US" sz="3000" dirty="0" smtClean="0"/>
              <a:t>happiness</a:t>
            </a:r>
          </a:p>
          <a:p>
            <a:pPr lvl="0" hangingPunct="0"/>
            <a:r>
              <a:rPr lang="en-US" sz="3000" dirty="0"/>
              <a:t>G</a:t>
            </a:r>
            <a:r>
              <a:rPr lang="en-US" sz="3000" dirty="0" smtClean="0"/>
              <a:t>reater </a:t>
            </a:r>
            <a:r>
              <a:rPr lang="en-US" sz="3000" dirty="0"/>
              <a:t>sensitivity to positive rewards </a:t>
            </a:r>
            <a:endParaRPr lang="en-US" sz="3000" dirty="0" smtClean="0"/>
          </a:p>
          <a:p>
            <a:pPr lvl="0" hangingPunct="0"/>
            <a:r>
              <a:rPr lang="en-US" sz="3000" dirty="0" smtClean="0"/>
              <a:t>Why do extroverts report more happiness: They have a cheerful disposition</a:t>
            </a: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89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Personality </a:t>
            </a:r>
            <a:r>
              <a:rPr lang="en-US" sz="3000" dirty="0" smtClean="0"/>
              <a:t>Traits: </a:t>
            </a:r>
            <a:r>
              <a:rPr lang="en-US" sz="3000" dirty="0"/>
              <a:t>Agreeableness and Conscientiousness </a:t>
            </a:r>
            <a:endParaRPr lang="en-US" sz="3000" dirty="0" smtClean="0"/>
          </a:p>
          <a:p>
            <a:r>
              <a:rPr lang="en-US" sz="3000" dirty="0" smtClean="0"/>
              <a:t>Agreeableness</a:t>
            </a:r>
            <a:r>
              <a:rPr lang="en-US" sz="3000" dirty="0"/>
              <a:t>: Being honest, trustworthy, modest, compliant, </a:t>
            </a:r>
            <a:r>
              <a:rPr lang="en-US" sz="3000" dirty="0" smtClean="0"/>
              <a:t>tender-minded, </a:t>
            </a:r>
            <a:r>
              <a:rPr lang="en-US" sz="3000" dirty="0"/>
              <a:t>and </a:t>
            </a:r>
            <a:r>
              <a:rPr lang="en-US" sz="3000" dirty="0" smtClean="0"/>
              <a:t>altruistic</a:t>
            </a:r>
            <a:endParaRPr lang="en-US" sz="3000" dirty="0"/>
          </a:p>
          <a:p>
            <a:pPr lvl="0"/>
            <a:r>
              <a:rPr lang="en-US" dirty="0"/>
              <a:t>People high in conscientiousness </a:t>
            </a:r>
            <a:r>
              <a:rPr lang="en-US" dirty="0" smtClean="0"/>
              <a:t>are </a:t>
            </a:r>
            <a:r>
              <a:rPr lang="en-US" dirty="0"/>
              <a:t>self-disciplined, achievement striving, </a:t>
            </a:r>
            <a:r>
              <a:rPr lang="en-US" dirty="0" smtClean="0"/>
              <a:t>wilful, dutiful, </a:t>
            </a:r>
            <a:r>
              <a:rPr lang="en-US" dirty="0"/>
              <a:t>and competent</a:t>
            </a:r>
          </a:p>
          <a:p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57200" y="1903413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3000" dirty="0" smtClean="0"/>
          </a:p>
          <a:p>
            <a:pPr marL="0" indent="0">
              <a:buFont typeface="Arial" pitchFamily="34" charset="0"/>
              <a:buNone/>
            </a:pPr>
            <a:endParaRPr lang="en-US" sz="3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39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/>
              <a:t>Personality </a:t>
            </a:r>
            <a:r>
              <a:rPr lang="en-US" sz="3000" dirty="0"/>
              <a:t>Traits: </a:t>
            </a:r>
            <a:r>
              <a:rPr lang="en-US" sz="3000" dirty="0" smtClean="0"/>
              <a:t>Neuroticism</a:t>
            </a:r>
            <a:endParaRPr lang="en-US" sz="3000" dirty="0"/>
          </a:p>
          <a:p>
            <a:pPr lvl="0" hangingPunct="0"/>
            <a:r>
              <a:rPr lang="en-US" sz="3000" dirty="0"/>
              <a:t>Eliminate neuroticism to increase happiness and life satisfaction </a:t>
            </a:r>
          </a:p>
          <a:p>
            <a:pPr lvl="0" hangingPunct="0"/>
            <a:r>
              <a:rPr lang="en-US" sz="3000" dirty="0"/>
              <a:t>One facet of neuroticism crucial for subjective well-being: depression</a:t>
            </a:r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19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Top-Down 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Personality </a:t>
            </a:r>
            <a:r>
              <a:rPr lang="en-US" sz="3000" dirty="0" smtClean="0"/>
              <a:t>Traits: Comments </a:t>
            </a:r>
            <a:r>
              <a:rPr lang="en-US" sz="3000" dirty="0"/>
              <a:t>on </a:t>
            </a:r>
            <a:r>
              <a:rPr lang="en-US" sz="3000" dirty="0" smtClean="0"/>
              <a:t>Personality </a:t>
            </a:r>
            <a:r>
              <a:rPr lang="en-US" sz="3000" dirty="0"/>
              <a:t>T</a:t>
            </a:r>
            <a:r>
              <a:rPr lang="en-US" sz="3000" dirty="0" smtClean="0"/>
              <a:t>raits </a:t>
            </a:r>
            <a:r>
              <a:rPr lang="en-US" sz="3000" dirty="0"/>
              <a:t>and </a:t>
            </a:r>
            <a:r>
              <a:rPr lang="en-US" sz="3000" dirty="0" smtClean="0"/>
              <a:t>Well-Being</a:t>
            </a:r>
          </a:p>
          <a:p>
            <a:r>
              <a:rPr lang="en-US" sz="3000" dirty="0" smtClean="0"/>
              <a:t>Different </a:t>
            </a:r>
            <a:r>
              <a:rPr lang="en-US" sz="3000" dirty="0"/>
              <a:t>impact on well-being at different </a:t>
            </a:r>
            <a:r>
              <a:rPr lang="en-US" sz="3000" dirty="0" smtClean="0"/>
              <a:t>ages</a:t>
            </a:r>
          </a:p>
          <a:p>
            <a:pPr lvl="0" hangingPunct="0"/>
            <a:r>
              <a:rPr lang="en-US" sz="3000" dirty="0"/>
              <a:t>I</a:t>
            </a:r>
            <a:r>
              <a:rPr lang="en-US" sz="3000" dirty="0" smtClean="0"/>
              <a:t>nteract </a:t>
            </a:r>
            <a:r>
              <a:rPr lang="en-US" sz="3000" dirty="0"/>
              <a:t>with life events</a:t>
            </a:r>
          </a:p>
          <a:p>
            <a:pPr>
              <a:spcBef>
                <a:spcPts val="0"/>
              </a:spcBef>
              <a:defRPr/>
            </a:pPr>
            <a:r>
              <a:rPr lang="en-US" sz="3000" dirty="0"/>
              <a:t>T</a:t>
            </a:r>
            <a:r>
              <a:rPr lang="en-US" sz="3000" dirty="0" smtClean="0"/>
              <a:t>raits </a:t>
            </a:r>
            <a:r>
              <a:rPr lang="en-US" sz="3000" dirty="0"/>
              <a:t>impact well-being and well-being impacts the expression of traits</a:t>
            </a:r>
          </a:p>
          <a:p>
            <a:pPr hangingPunct="0"/>
            <a:endParaRPr lang="en-US" dirty="0"/>
          </a:p>
          <a:p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96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Money, Income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smtClean="0"/>
              <a:t>Wealth</a:t>
            </a:r>
          </a:p>
          <a:p>
            <a:pPr lvl="0" hangingPunct="0"/>
            <a:r>
              <a:rPr lang="en-IN" sz="3100" dirty="0" smtClean="0"/>
              <a:t>Assumption that money brings happiness and satisfaction a persistent message in most societies</a:t>
            </a:r>
          </a:p>
          <a:p>
            <a:pPr lvl="1" hangingPunct="0"/>
            <a:r>
              <a:rPr lang="en-IN" sz="2700" dirty="0" smtClean="0"/>
              <a:t>GDP-average life satisfaction correlation .50</a:t>
            </a:r>
            <a:endParaRPr lang="en-US" sz="2700" dirty="0" smtClean="0"/>
          </a:p>
          <a:p>
            <a:pPr lvl="1" hangingPunct="0"/>
            <a:r>
              <a:rPr lang="en-US" sz="2700" dirty="0" smtClean="0"/>
              <a:t>Lower </a:t>
            </a:r>
            <a:r>
              <a:rPr lang="en-US" sz="2700" dirty="0"/>
              <a:t>quarter of income distribution reduces the odds of being happy by about 26</a:t>
            </a:r>
            <a:r>
              <a:rPr lang="en-US" sz="2700" dirty="0" smtClean="0"/>
              <a:t>%</a:t>
            </a:r>
            <a:endParaRPr lang="en-US" sz="2700" dirty="0"/>
          </a:p>
          <a:p>
            <a:pPr lvl="1" hangingPunct="0"/>
            <a:r>
              <a:rPr lang="en-US" sz="2700" dirty="0"/>
              <a:t>Upper quarter increases the odds by about 13%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8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464820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Money, Income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smtClean="0"/>
              <a:t>Wealth</a:t>
            </a:r>
          </a:p>
          <a:p>
            <a:pPr lvl="0" hangingPunct="0"/>
            <a:r>
              <a:rPr lang="en-US" sz="3100" i="1" dirty="0" smtClean="0"/>
              <a:t>Diminishing marginal utility</a:t>
            </a:r>
          </a:p>
          <a:p>
            <a:pPr lvl="1" hangingPunct="0"/>
            <a:r>
              <a:rPr lang="en-US" sz="2700" dirty="0" smtClean="0"/>
              <a:t>Happiness increases more quickly as income goes up only for those who have less income to begin with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pic>
        <p:nvPicPr>
          <p:cNvPr id="7" name="Picture 6" descr="The Sixth Ward: 8/1/10 - 9/1/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07165"/>
            <a:ext cx="4000500" cy="42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7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Money, Income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smtClean="0"/>
              <a:t>Wealth</a:t>
            </a:r>
          </a:p>
          <a:p>
            <a:pPr lvl="0" hangingPunct="0"/>
            <a:r>
              <a:rPr lang="en-US" sz="3100" dirty="0" smtClean="0"/>
              <a:t>Tipping </a:t>
            </a:r>
            <a:r>
              <a:rPr lang="en-US" sz="3100" dirty="0" smtClean="0"/>
              <a:t>point</a:t>
            </a:r>
          </a:p>
          <a:p>
            <a:pPr lvl="1" hangingPunct="0"/>
            <a:r>
              <a:rPr lang="en-US" sz="2700" dirty="0" smtClean="0"/>
              <a:t>Point at which additional income does not impact well-being (U.S. $85,375 in 2017 US$).</a:t>
            </a:r>
          </a:p>
          <a:p>
            <a:pPr lvl="1" hangingPunct="0"/>
            <a:r>
              <a:rPr lang="en-US" sz="2700" dirty="0" smtClean="0"/>
              <a:t>Above that point does not raise happiness, but may raise life satisfaction </a:t>
            </a:r>
            <a:endParaRPr lang="en-US" sz="2700" dirty="0" smtClean="0"/>
          </a:p>
          <a:p>
            <a:pPr lvl="1" hangingPunct="0"/>
            <a:r>
              <a:rPr lang="en-US" dirty="0"/>
              <a:t>Below which money is important to well-being and above which point money is less important.</a:t>
            </a:r>
            <a:endParaRPr lang="en-US" sz="2700" dirty="0" smtClean="0"/>
          </a:p>
          <a:p>
            <a:pPr marL="0" lvl="0" indent="0" hangingPunc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2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Measurement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Self-Report </a:t>
            </a:r>
            <a:r>
              <a:rPr lang="en-US" sz="3000" dirty="0"/>
              <a:t>Measures of Subjective </a:t>
            </a:r>
            <a:r>
              <a:rPr lang="en-US" sz="3000" dirty="0" smtClean="0"/>
              <a:t>Well-Being</a:t>
            </a:r>
          </a:p>
          <a:p>
            <a:r>
              <a:rPr lang="en-US" sz="3000" dirty="0" smtClean="0"/>
              <a:t>Scales used to measure happiness</a:t>
            </a:r>
          </a:p>
          <a:p>
            <a:pPr lvl="1">
              <a:buFont typeface="Arial" panose="020B0604020202020204" pitchFamily="34" charset="0"/>
              <a:buChar char="─"/>
            </a:pPr>
            <a:r>
              <a:rPr lang="en-US" sz="2600" dirty="0"/>
              <a:t> </a:t>
            </a:r>
            <a:r>
              <a:rPr lang="en-US" sz="2600" dirty="0" smtClean="0"/>
              <a:t>Satisfaction with Life Scale</a:t>
            </a:r>
          </a:p>
          <a:p>
            <a:pPr lvl="1">
              <a:buFont typeface="Arial" panose="020B0604020202020204" pitchFamily="34" charset="0"/>
              <a:buChar char="─"/>
            </a:pPr>
            <a:r>
              <a:rPr lang="en-US" sz="2600" dirty="0" smtClean="0"/>
              <a:t>Subjective Happiness Scale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/>
              <a:t> </a:t>
            </a:r>
            <a:r>
              <a:rPr lang="en-US" sz="3000" dirty="0" smtClean="0"/>
              <a:t>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Money, Income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smtClean="0"/>
              <a:t>Wealth</a:t>
            </a:r>
          </a:p>
          <a:p>
            <a:pPr lvl="0" hangingPunct="0"/>
            <a:r>
              <a:rPr lang="en-US" sz="3100" dirty="0" smtClean="0"/>
              <a:t>Satiation points</a:t>
            </a:r>
          </a:p>
          <a:p>
            <a:pPr lvl="1" hangingPunct="0"/>
            <a:r>
              <a:rPr lang="en-US" sz="2700" dirty="0" smtClean="0"/>
              <a:t>Point at which amount of income needed before well-being no longer raises with income</a:t>
            </a:r>
          </a:p>
          <a:p>
            <a:pPr lvl="1" hangingPunct="0"/>
            <a:r>
              <a:rPr lang="en-US" sz="2700" dirty="0" smtClean="0"/>
              <a:t>Gallup World Poll</a:t>
            </a:r>
          </a:p>
          <a:p>
            <a:pPr lvl="1" hangingPunct="0"/>
            <a:r>
              <a:rPr lang="en-US" sz="2700" dirty="0" smtClean="0"/>
              <a:t>$95,000 (USD) for life </a:t>
            </a:r>
            <a:r>
              <a:rPr lang="en-US" sz="2700" dirty="0" smtClean="0"/>
              <a:t>satisfaction (2018 </a:t>
            </a:r>
            <a:endParaRPr lang="en-US" sz="2700" dirty="0" smtClean="0"/>
          </a:p>
          <a:p>
            <a:pPr lvl="1" hangingPunct="0"/>
            <a:r>
              <a:rPr lang="en-US" sz="2700" dirty="0" smtClean="0"/>
              <a:t>$60,000-$75,000 (USD) for emotional well-being or happiness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54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Money, Income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smtClean="0"/>
              <a:t>Wealth</a:t>
            </a:r>
          </a:p>
          <a:p>
            <a:r>
              <a:rPr lang="en-US" sz="3000" dirty="0" smtClean="0"/>
              <a:t>Hedonic Treadmill</a:t>
            </a:r>
          </a:p>
          <a:p>
            <a:pPr lvl="1"/>
            <a:r>
              <a:rPr lang="en-US" sz="2600" dirty="0" smtClean="0"/>
              <a:t>Keep setting higher goals in hopes of becoming “really happy”</a:t>
            </a:r>
          </a:p>
          <a:p>
            <a:pPr lvl="1"/>
            <a:r>
              <a:rPr lang="en-US" sz="2600" dirty="0" smtClean="0"/>
              <a:t>Research suggests those who place a high value on money for personal happiness are less satisfied with their lives than others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9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Money, Income, and </a:t>
            </a:r>
            <a:r>
              <a:rPr lang="en-US" sz="3000" dirty="0" smtClean="0"/>
              <a:t>Wealth: </a:t>
            </a:r>
            <a:r>
              <a:rPr lang="en-US" sz="3000" dirty="0"/>
              <a:t>How </a:t>
            </a:r>
            <a:r>
              <a:rPr lang="en-US" sz="3000" dirty="0" smtClean="0"/>
              <a:t>Money </a:t>
            </a:r>
            <a:r>
              <a:rPr lang="en-US" sz="3000" dirty="0"/>
              <a:t>C</a:t>
            </a:r>
            <a:r>
              <a:rPr lang="en-US" sz="3000" dirty="0" smtClean="0"/>
              <a:t>an Increase </a:t>
            </a:r>
            <a:r>
              <a:rPr lang="en-US" sz="3000" dirty="0"/>
              <a:t>S</a:t>
            </a:r>
            <a:r>
              <a:rPr lang="en-US" sz="3000" dirty="0" smtClean="0"/>
              <a:t>ubjective Well-Being</a:t>
            </a:r>
          </a:p>
          <a:p>
            <a:r>
              <a:rPr lang="en-US" sz="3000" dirty="0" smtClean="0"/>
              <a:t>Spending $ on “material purchases” or “experiential purposes”</a:t>
            </a:r>
            <a:endParaRPr lang="en-US" sz="3000" dirty="0"/>
          </a:p>
          <a:p>
            <a:pPr lvl="0"/>
            <a:r>
              <a:rPr lang="en-US" sz="3000" dirty="0"/>
              <a:t>A</a:t>
            </a:r>
            <a:r>
              <a:rPr lang="en-US" sz="3000" dirty="0" smtClean="0"/>
              <a:t>ctivities </a:t>
            </a:r>
            <a:r>
              <a:rPr lang="en-US" sz="3000" dirty="0"/>
              <a:t>that enhance personal growth </a:t>
            </a:r>
          </a:p>
          <a:p>
            <a:pPr lvl="0"/>
            <a:r>
              <a:rPr lang="en-US" sz="3000" dirty="0" smtClean="0"/>
              <a:t>Use </a:t>
            </a:r>
            <a:r>
              <a:rPr lang="en-US" sz="3000" dirty="0"/>
              <a:t>it to foster relationships with family and </a:t>
            </a:r>
            <a:r>
              <a:rPr lang="en-US" sz="3000" dirty="0" smtClean="0"/>
              <a:t>friends</a:t>
            </a:r>
          </a:p>
          <a:p>
            <a:pPr lvl="0"/>
            <a:r>
              <a:rPr lang="en-US" sz="3000" dirty="0"/>
              <a:t>Type of spending indeed increased personal happiness </a:t>
            </a:r>
          </a:p>
          <a:p>
            <a:pPr marL="0" indent="0">
              <a:buNone/>
            </a:pPr>
            <a:endParaRPr lang="en-IN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830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Money, Income, and </a:t>
            </a:r>
            <a:r>
              <a:rPr lang="en-US" sz="3000" dirty="0" smtClean="0"/>
              <a:t>Wealth: </a:t>
            </a:r>
            <a:r>
              <a:rPr lang="en-US" sz="3000" dirty="0"/>
              <a:t>How </a:t>
            </a:r>
            <a:r>
              <a:rPr lang="en-US" sz="3000" dirty="0" smtClean="0"/>
              <a:t>Money </a:t>
            </a:r>
            <a:r>
              <a:rPr lang="en-US" sz="3000" dirty="0"/>
              <a:t>C</a:t>
            </a:r>
            <a:r>
              <a:rPr lang="en-US" sz="3000" dirty="0" smtClean="0"/>
              <a:t>an Increase </a:t>
            </a:r>
            <a:r>
              <a:rPr lang="en-US" sz="3000" dirty="0"/>
              <a:t>S</a:t>
            </a:r>
            <a:r>
              <a:rPr lang="en-US" sz="3000" dirty="0" smtClean="0"/>
              <a:t>ubjective Well-Being</a:t>
            </a:r>
          </a:p>
          <a:p>
            <a:r>
              <a:rPr lang="en-IN" sz="3000" dirty="0" smtClean="0"/>
              <a:t>Some Takeaways:</a:t>
            </a:r>
          </a:p>
          <a:p>
            <a:pPr lvl="1"/>
            <a:r>
              <a:rPr lang="en-IN" sz="2600" dirty="0" smtClean="0"/>
              <a:t>Positive attitude tends to be more important to well-being than income</a:t>
            </a:r>
          </a:p>
          <a:p>
            <a:pPr lvl="1"/>
            <a:r>
              <a:rPr lang="en-IN" sz="2600" dirty="0" smtClean="0"/>
              <a:t>Income is not a sufficient statistic for happiness…there is a complex relationship with many different factors</a:t>
            </a:r>
            <a:endParaRPr lang="en-IN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46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 smtClean="0"/>
              <a:t>Gender</a:t>
            </a:r>
            <a:r>
              <a:rPr lang="en-US" sz="3000" dirty="0"/>
              <a:t>: Are Men or Women Happier</a:t>
            </a:r>
            <a:r>
              <a:rPr lang="en-US" sz="3000" dirty="0" smtClean="0"/>
              <a:t>?</a:t>
            </a:r>
          </a:p>
          <a:p>
            <a:pPr lvl="0" hangingPunct="0"/>
            <a:r>
              <a:rPr lang="en-US" sz="3000" dirty="0" smtClean="0"/>
              <a:t>Women’s average happiness has fallen dramatically since 1972</a:t>
            </a:r>
          </a:p>
          <a:p>
            <a:pPr lvl="0" hangingPunct="0"/>
            <a:r>
              <a:rPr lang="en-US" sz="3000" dirty="0" smtClean="0"/>
              <a:t>No gender differences in the frequency, intensity or impact of emotions (stereotype that women are more emotional is just not accurate)</a:t>
            </a:r>
          </a:p>
          <a:p>
            <a:pPr lvl="0" hangingPunct="0"/>
            <a:r>
              <a:rPr lang="en-US" sz="3000" dirty="0" smtClean="0"/>
              <a:t>Women </a:t>
            </a:r>
            <a:r>
              <a:rPr lang="en-US" sz="3000" dirty="0"/>
              <a:t>are happier than men before about age 48</a:t>
            </a:r>
          </a:p>
          <a:p>
            <a:pPr lvl="0" hangingPunct="0"/>
            <a:r>
              <a:rPr lang="en-US" sz="3000" dirty="0"/>
              <a:t>Men are happier than women after midlife </a:t>
            </a:r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68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Gender</a:t>
            </a:r>
            <a:r>
              <a:rPr lang="en-US" sz="3000" dirty="0"/>
              <a:t>: Are Men or Women Happier</a:t>
            </a:r>
            <a:r>
              <a:rPr lang="en-US" sz="3000" dirty="0" smtClean="0"/>
              <a:t>?</a:t>
            </a:r>
          </a:p>
          <a:p>
            <a:pPr lvl="0" hangingPunct="0"/>
            <a:r>
              <a:rPr lang="en-US" sz="3000" dirty="0" smtClean="0"/>
              <a:t>Women </a:t>
            </a:r>
            <a:r>
              <a:rPr lang="en-US" sz="3000" dirty="0"/>
              <a:t>and men </a:t>
            </a:r>
            <a:r>
              <a:rPr lang="en-US" sz="3000" dirty="0" smtClean="0"/>
              <a:t>calculate </a:t>
            </a:r>
            <a:r>
              <a:rPr lang="en-US" sz="3000" dirty="0"/>
              <a:t>their well-being </a:t>
            </a:r>
            <a:r>
              <a:rPr lang="en-US" sz="3000" dirty="0" smtClean="0"/>
              <a:t>differently</a:t>
            </a:r>
          </a:p>
          <a:p>
            <a:pPr lvl="1" hangingPunct="0"/>
            <a:r>
              <a:rPr lang="en-US" sz="2600" dirty="0" smtClean="0"/>
              <a:t>Women enhance WB through positive self-esteem, greater harmony and closeness in their relationships, passive leisure, and religion</a:t>
            </a:r>
          </a:p>
          <a:p>
            <a:pPr lvl="1" hangingPunct="0"/>
            <a:r>
              <a:rPr lang="en-US" sz="2600" dirty="0" smtClean="0"/>
              <a:t>Men enhance WB through positive self-esteem, active leisure, and greater mental control</a:t>
            </a:r>
            <a:endParaRPr lang="en-US" sz="2600" dirty="0"/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7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Attractiveness, </a:t>
            </a:r>
            <a:r>
              <a:rPr lang="en-US" sz="3000" dirty="0" smtClean="0"/>
              <a:t>Climate, </a:t>
            </a:r>
            <a:r>
              <a:rPr lang="en-US" sz="3000" dirty="0"/>
              <a:t>and Other </a:t>
            </a:r>
            <a:r>
              <a:rPr lang="en-US" sz="3000" dirty="0" smtClean="0"/>
              <a:t>Predictors</a:t>
            </a:r>
          </a:p>
          <a:p>
            <a:pPr lvl="0" hangingPunct="0"/>
            <a:r>
              <a:rPr lang="en-US" sz="3000" dirty="0"/>
              <a:t>Physical attractiveness is related to well-being for women in urban </a:t>
            </a:r>
            <a:r>
              <a:rPr lang="en-US" sz="3000" dirty="0" smtClean="0"/>
              <a:t>areas</a:t>
            </a:r>
            <a:endParaRPr lang="en-US" sz="3000" dirty="0"/>
          </a:p>
          <a:p>
            <a:pPr lvl="0" hangingPunct="0"/>
            <a:r>
              <a:rPr lang="en-US" sz="3000" dirty="0"/>
              <a:t>Climate does have an impact on </a:t>
            </a:r>
            <a:r>
              <a:rPr lang="en-US" sz="3000" dirty="0" smtClean="0"/>
              <a:t>moods</a:t>
            </a:r>
          </a:p>
          <a:p>
            <a:pPr lvl="1" hangingPunct="0"/>
            <a:r>
              <a:rPr lang="en-US" dirty="0"/>
              <a:t>People living in areas with more clement temperature (i.e., 72°F/22°C) scored higher on personality traits related to sociability, emotional stability, and personal growth</a:t>
            </a:r>
            <a:endParaRPr lang="en-US" sz="2600" dirty="0"/>
          </a:p>
          <a:p>
            <a:pPr lvl="0" hangingPunct="0"/>
            <a:r>
              <a:rPr lang="en-US" sz="3000" dirty="0"/>
              <a:t>Education does not impact happiness in any significant way</a:t>
            </a:r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07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000" dirty="0"/>
              <a:t>The </a:t>
            </a:r>
            <a:r>
              <a:rPr lang="en-US" sz="3000" dirty="0" smtClean="0"/>
              <a:t>Impact </a:t>
            </a:r>
            <a:r>
              <a:rPr lang="en-US" sz="3000" dirty="0"/>
              <a:t>of D</a:t>
            </a:r>
            <a:r>
              <a:rPr lang="en-US" sz="3000" dirty="0" smtClean="0"/>
              <a:t>iscrimination </a:t>
            </a:r>
            <a:r>
              <a:rPr lang="en-US" sz="3000" dirty="0"/>
              <a:t>on </a:t>
            </a:r>
            <a:r>
              <a:rPr lang="en-US" sz="3000" dirty="0" smtClean="0"/>
              <a:t>Subjective Well-Being</a:t>
            </a:r>
          </a:p>
          <a:p>
            <a:pPr lvl="0" hangingPunct="0"/>
            <a:r>
              <a:rPr lang="en-US" sz="3000" dirty="0" smtClean="0"/>
              <a:t>Meta-analysis</a:t>
            </a:r>
          </a:p>
          <a:p>
            <a:pPr lvl="1" hangingPunct="0"/>
            <a:r>
              <a:rPr lang="en-US" sz="2600" dirty="0" smtClean="0"/>
              <a:t>Perceived discrimination (race, gender, sexual orientation, HIV+ status, mental illness, physical disability, and obesity) has </a:t>
            </a:r>
            <a:r>
              <a:rPr lang="en-US" sz="2600" dirty="0"/>
              <a:t>negative impact on </a:t>
            </a:r>
            <a:r>
              <a:rPr lang="en-US" sz="2600" dirty="0" smtClean="0"/>
              <a:t>well-being (PA, life satisfaction, self-esteem), and impacted children more severely</a:t>
            </a:r>
          </a:p>
          <a:p>
            <a:pPr lvl="1" hangingPunct="0"/>
            <a:r>
              <a:rPr lang="en-US" sz="2600" dirty="0" smtClean="0"/>
              <a:t>Personal target more negative impact than member of a discriminated group</a:t>
            </a:r>
            <a:endParaRPr lang="en-US" sz="2600" dirty="0"/>
          </a:p>
          <a:p>
            <a:pPr lvl="1" hangingPunct="0"/>
            <a:r>
              <a:rPr lang="en-US" sz="2600" dirty="0" smtClean="0"/>
              <a:t>Positive </a:t>
            </a:r>
            <a:r>
              <a:rPr lang="en-US" sz="2600" dirty="0"/>
              <a:t>social support an important factor in moderating the impact of discrimination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The </a:t>
            </a:r>
            <a:r>
              <a:rPr lang="en-US" sz="3000" dirty="0" smtClean="0"/>
              <a:t>Impact </a:t>
            </a:r>
            <a:r>
              <a:rPr lang="en-US" sz="3000" dirty="0"/>
              <a:t>of D</a:t>
            </a:r>
            <a:r>
              <a:rPr lang="en-US" sz="3000" dirty="0" smtClean="0"/>
              <a:t>iscrimination </a:t>
            </a:r>
            <a:r>
              <a:rPr lang="en-US" sz="3000" dirty="0"/>
              <a:t>on </a:t>
            </a:r>
            <a:r>
              <a:rPr lang="en-US" sz="3000" dirty="0" smtClean="0"/>
              <a:t>Subjective Well-Being</a:t>
            </a:r>
          </a:p>
          <a:p>
            <a:pPr lvl="0" hangingPunct="0"/>
            <a:r>
              <a:rPr lang="en-US" sz="3000" dirty="0" smtClean="0"/>
              <a:t>Meta-analysis</a:t>
            </a:r>
          </a:p>
          <a:p>
            <a:pPr lvl="1" hangingPunct="0"/>
            <a:r>
              <a:rPr lang="en-US" sz="2600" dirty="0" smtClean="0"/>
              <a:t>Positive </a:t>
            </a:r>
            <a:r>
              <a:rPr lang="en-US" sz="2600" dirty="0"/>
              <a:t>social support an important factor in moderating the impact of </a:t>
            </a:r>
            <a:r>
              <a:rPr lang="en-US" sz="2600" dirty="0" smtClean="0"/>
              <a:t>discrimination</a:t>
            </a:r>
          </a:p>
          <a:p>
            <a:pPr lvl="1" hangingPunct="0"/>
            <a:r>
              <a:rPr lang="en-US" sz="2600" dirty="0" smtClean="0"/>
              <a:t>Engagement type coping strategies better than disengagement coping</a:t>
            </a:r>
          </a:p>
          <a:p>
            <a:pPr lvl="2" hangingPunct="0"/>
            <a:r>
              <a:rPr lang="en-US" sz="2200" dirty="0" smtClean="0"/>
              <a:t>Alter the situation</a:t>
            </a:r>
          </a:p>
          <a:p>
            <a:pPr lvl="2" hangingPunct="0"/>
            <a:r>
              <a:rPr lang="en-US" sz="2200" dirty="0" smtClean="0"/>
              <a:t>Alter one’s reaction to the situation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3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 </a:t>
            </a:r>
            <a:r>
              <a:rPr lang="en-US" sz="3000" dirty="0" smtClean="0"/>
              <a:t>Impact </a:t>
            </a:r>
            <a:r>
              <a:rPr lang="en-US" sz="3000" dirty="0"/>
              <a:t>of </a:t>
            </a:r>
            <a:r>
              <a:rPr lang="en-US" sz="3000" dirty="0" smtClean="0"/>
              <a:t>Discrimination </a:t>
            </a:r>
            <a:r>
              <a:rPr lang="en-US" sz="3000" dirty="0"/>
              <a:t>on </a:t>
            </a:r>
            <a:r>
              <a:rPr lang="en-US" sz="3000" dirty="0" smtClean="0"/>
              <a:t>Subjective Well-Being: </a:t>
            </a:r>
            <a:r>
              <a:rPr lang="en-US" sz="3000" dirty="0"/>
              <a:t>Race and </a:t>
            </a:r>
            <a:r>
              <a:rPr lang="en-US" sz="3000" dirty="0" smtClean="0"/>
              <a:t>Subjective Well-Being</a:t>
            </a:r>
            <a:endParaRPr lang="en-US" sz="3000" dirty="0"/>
          </a:p>
          <a:p>
            <a:r>
              <a:rPr lang="en-US" sz="3000" dirty="0"/>
              <a:t>D</a:t>
            </a:r>
            <a:r>
              <a:rPr lang="en-US" sz="3000" dirty="0" smtClean="0"/>
              <a:t>ifferences </a:t>
            </a:r>
            <a:r>
              <a:rPr lang="en-US" sz="3000" dirty="0"/>
              <a:t>between racial groups within a specific </a:t>
            </a:r>
            <a:r>
              <a:rPr lang="en-US" sz="3000" dirty="0" smtClean="0"/>
              <a:t>culture (this chapter)</a:t>
            </a:r>
          </a:p>
          <a:p>
            <a:r>
              <a:rPr lang="en-US" sz="3000" dirty="0"/>
              <a:t>D</a:t>
            </a:r>
            <a:r>
              <a:rPr lang="en-US" sz="3000" dirty="0" smtClean="0"/>
              <a:t>ifferences </a:t>
            </a:r>
            <a:r>
              <a:rPr lang="en-US" sz="3000" dirty="0"/>
              <a:t>among ethnically diverse </a:t>
            </a:r>
            <a:r>
              <a:rPr lang="en-US" sz="3000" dirty="0" smtClean="0"/>
              <a:t>cultures (in chapter 11)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24" y="685800"/>
            <a:ext cx="7873576" cy="59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5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The </a:t>
            </a:r>
            <a:r>
              <a:rPr lang="en-US" sz="3000" dirty="0" smtClean="0"/>
              <a:t>Impact </a:t>
            </a:r>
            <a:r>
              <a:rPr lang="en-US" sz="3000" dirty="0"/>
              <a:t>of </a:t>
            </a:r>
            <a:r>
              <a:rPr lang="en-US" sz="3000" dirty="0" smtClean="0"/>
              <a:t>Discrimination </a:t>
            </a:r>
            <a:r>
              <a:rPr lang="en-US" sz="3000" dirty="0"/>
              <a:t>on </a:t>
            </a:r>
            <a:r>
              <a:rPr lang="en-US" sz="3000" dirty="0" smtClean="0"/>
              <a:t>Subjective Well-Being: </a:t>
            </a:r>
            <a:r>
              <a:rPr lang="en-US" sz="3000" dirty="0"/>
              <a:t>Sexual </a:t>
            </a:r>
            <a:r>
              <a:rPr lang="en-US" sz="3000" dirty="0" smtClean="0"/>
              <a:t>Orientation </a:t>
            </a:r>
            <a:r>
              <a:rPr lang="en-US" sz="3000" dirty="0"/>
              <a:t>and </a:t>
            </a:r>
            <a:r>
              <a:rPr lang="en-US" sz="3000" dirty="0" smtClean="0"/>
              <a:t>Sexual </a:t>
            </a:r>
            <a:r>
              <a:rPr lang="en-US" sz="3000" dirty="0"/>
              <a:t>I</a:t>
            </a:r>
            <a:r>
              <a:rPr lang="en-US" sz="3000" dirty="0" smtClean="0"/>
              <a:t>dentity </a:t>
            </a:r>
          </a:p>
          <a:p>
            <a:r>
              <a:rPr lang="en-US" sz="3000" dirty="0" smtClean="0"/>
              <a:t>Discrimination against </a:t>
            </a:r>
            <a:r>
              <a:rPr lang="en-US" sz="3000" dirty="0"/>
              <a:t>lesbians, gays, bisexuals, and </a:t>
            </a:r>
            <a:r>
              <a:rPr lang="en-US" sz="3000" dirty="0" smtClean="0"/>
              <a:t>transsexuals</a:t>
            </a:r>
          </a:p>
          <a:p>
            <a:pPr lvl="1"/>
            <a:r>
              <a:rPr lang="en-US" sz="2600" dirty="0" smtClean="0"/>
              <a:t>Related to depression, anger, stress</a:t>
            </a:r>
          </a:p>
          <a:p>
            <a:pPr lvl="1"/>
            <a:r>
              <a:rPr lang="en-US" sz="2600" dirty="0" smtClean="0"/>
              <a:t>Multiple sources of discrimination beginning to be researched more</a:t>
            </a:r>
          </a:p>
          <a:p>
            <a:r>
              <a:rPr lang="en-US" sz="3000" dirty="0"/>
              <a:t>Positive well-being among LGBT people associated with greater social </a:t>
            </a:r>
            <a:r>
              <a:rPr lang="en-US" sz="3000" dirty="0" smtClean="0"/>
              <a:t>support</a:t>
            </a:r>
          </a:p>
          <a:p>
            <a:pPr lvl="1">
              <a:buFont typeface="Arial" panose="020B0604020202020204" pitchFamily="34" charset="0"/>
              <a:buChar char="*"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69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 smtClean="0"/>
              <a:t>Bottom-Up Predictors </a:t>
            </a:r>
            <a:r>
              <a:rPr lang="en-US" sz="3000" dirty="0"/>
              <a:t>and the “Happiest Man </a:t>
            </a:r>
            <a:r>
              <a:rPr lang="en-US" sz="3000" dirty="0" smtClean="0"/>
              <a:t>in</a:t>
            </a:r>
          </a:p>
          <a:p>
            <a:pPr marL="0" indent="0">
              <a:buNone/>
            </a:pPr>
            <a:r>
              <a:rPr lang="en-US" sz="3000" dirty="0" smtClean="0"/>
              <a:t>America” </a:t>
            </a:r>
          </a:p>
          <a:p>
            <a:pPr lvl="0"/>
            <a:r>
              <a:rPr lang="en-US" sz="3000" dirty="0"/>
              <a:t>Bottom-up </a:t>
            </a:r>
            <a:r>
              <a:rPr lang="en-US" sz="3000" dirty="0" smtClean="0"/>
              <a:t>predictors </a:t>
            </a:r>
            <a:r>
              <a:rPr lang="en-US" sz="3000" dirty="0"/>
              <a:t>influence </a:t>
            </a:r>
            <a:r>
              <a:rPr lang="en-US" sz="3000" dirty="0" smtClean="0"/>
              <a:t>levels </a:t>
            </a:r>
            <a:r>
              <a:rPr lang="en-US" sz="3000" dirty="0"/>
              <a:t>of subjective </a:t>
            </a:r>
            <a:r>
              <a:rPr lang="en-US" sz="3000" dirty="0" smtClean="0"/>
              <a:t>well-being</a:t>
            </a:r>
          </a:p>
          <a:p>
            <a:pPr lvl="1"/>
            <a:r>
              <a:rPr lang="en-US" dirty="0" smtClean="0"/>
              <a:t>Gender</a:t>
            </a:r>
            <a:r>
              <a:rPr lang="en-US" dirty="0"/>
              <a:t>, income, race, and marital status interact in relatively complex ways throughout the life span to influence levels of subjective well-being</a:t>
            </a:r>
            <a:endParaRPr lang="en-US" sz="2600" dirty="0" smtClean="0"/>
          </a:p>
          <a:p>
            <a:pPr marL="0" lvl="0" indent="0">
              <a:buNone/>
            </a:pPr>
            <a:r>
              <a:rPr lang="en-US" sz="3000" dirty="0"/>
              <a:t>	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648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Bottom-Up </a:t>
            </a:r>
            <a:r>
              <a:rPr lang="en-US" dirty="0"/>
              <a:t>Predictors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5715000" cy="4222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 smtClean="0"/>
              <a:t>Bottom-Up Predictors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The </a:t>
            </a:r>
            <a:r>
              <a:rPr lang="en-US" sz="3000" dirty="0"/>
              <a:t>Gallup organization found the happiest man in </a:t>
            </a:r>
            <a:r>
              <a:rPr lang="en-US" sz="3000" dirty="0" smtClean="0"/>
              <a:t>America, </a:t>
            </a:r>
            <a:r>
              <a:rPr lang="en-US" sz="3000" dirty="0"/>
              <a:t>Mr. Alvin </a:t>
            </a:r>
            <a:r>
              <a:rPr lang="en-US" sz="3000" dirty="0" smtClean="0"/>
              <a:t>Wong</a:t>
            </a:r>
          </a:p>
          <a:p>
            <a:pPr lvl="1"/>
            <a:r>
              <a:rPr lang="en-US" sz="2400" dirty="0"/>
              <a:t>Gallup’s answer: he’s a tall, Asian-American, observant Jew who is at least 65 and married, has children, lives in Hawaii, runs his own business and has a household income of more than $120,000 a year.</a:t>
            </a:r>
            <a:endParaRPr lang="en-US" sz="26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49" y="2819400"/>
            <a:ext cx="2842541" cy="19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61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hangingPunct="0"/>
            <a:r>
              <a:rPr lang="en-US" dirty="0"/>
              <a:t>Genetic inheritance </a:t>
            </a:r>
            <a:r>
              <a:rPr lang="en-US" dirty="0" smtClean="0"/>
              <a:t>does </a:t>
            </a:r>
            <a:r>
              <a:rPr lang="en-US" dirty="0"/>
              <a:t>not determine our long-term happiness</a:t>
            </a:r>
          </a:p>
          <a:p>
            <a:pPr lvl="0" hangingPunct="0"/>
            <a:r>
              <a:rPr lang="en-US" dirty="0" smtClean="0"/>
              <a:t>Hedonic adaptations</a:t>
            </a:r>
          </a:p>
          <a:p>
            <a:pPr lvl="1" hangingPunct="0"/>
            <a:r>
              <a:rPr lang="en-US" dirty="0" smtClean="0"/>
              <a:t>Adapt to a positive stimulus so no longer feel its effects (e.g., hedonic treadmill and income)</a:t>
            </a:r>
          </a:p>
          <a:p>
            <a:pPr lvl="1" hangingPunct="0"/>
            <a:r>
              <a:rPr lang="en-US" dirty="0" smtClean="0"/>
              <a:t>But, </a:t>
            </a:r>
            <a:r>
              <a:rPr lang="en-US" i="1" dirty="0" smtClean="0"/>
              <a:t>we</a:t>
            </a:r>
            <a:r>
              <a:rPr lang="en-US" dirty="0" smtClean="0"/>
              <a:t> can make positive changes</a:t>
            </a:r>
          </a:p>
          <a:p>
            <a:pPr lvl="0" hangingPunct="0"/>
            <a:r>
              <a:rPr lang="en-US" dirty="0" smtClean="0"/>
              <a:t>To avoid hedonic treadmill</a:t>
            </a:r>
          </a:p>
          <a:p>
            <a:pPr lvl="1" hangingPunct="0"/>
            <a:r>
              <a:rPr lang="en-US" dirty="0" smtClean="0"/>
              <a:t>Speed </a:t>
            </a:r>
            <a:r>
              <a:rPr lang="en-US" dirty="0"/>
              <a:t>up adaptation to negative </a:t>
            </a:r>
            <a:r>
              <a:rPr lang="en-US" dirty="0" smtClean="0"/>
              <a:t>events</a:t>
            </a:r>
          </a:p>
          <a:p>
            <a:pPr lvl="1" hangingPunct="0"/>
            <a:r>
              <a:rPr lang="en-US" dirty="0"/>
              <a:t>S</a:t>
            </a:r>
            <a:r>
              <a:rPr lang="en-US" dirty="0" smtClean="0"/>
              <a:t>low </a:t>
            </a:r>
            <a:r>
              <a:rPr lang="en-US" dirty="0"/>
              <a:t>down adaptation to positive events</a:t>
            </a:r>
          </a:p>
          <a:p>
            <a:pPr lvl="0" hangingPunct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14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Intensity </a:t>
            </a:r>
            <a:r>
              <a:rPr lang="en-US" sz="3000" dirty="0" smtClean="0"/>
              <a:t>and </a:t>
            </a:r>
            <a:r>
              <a:rPr lang="en-US" sz="3000" dirty="0"/>
              <a:t>Frequency of Positive </a:t>
            </a:r>
            <a:r>
              <a:rPr lang="en-US" sz="3000" dirty="0" smtClean="0"/>
              <a:t>Emotion</a:t>
            </a:r>
          </a:p>
          <a:p>
            <a:pPr lvl="0" hangingPunct="0"/>
            <a:r>
              <a:rPr lang="en-US" sz="3000" dirty="0" smtClean="0"/>
              <a:t>Peak-and-end rule</a:t>
            </a:r>
          </a:p>
          <a:p>
            <a:pPr lvl="1" hangingPunct="0"/>
            <a:r>
              <a:rPr lang="en-US" sz="2600" dirty="0" smtClean="0"/>
              <a:t> Intense peak moment and last moment of experience impacts how we think about the experience overall</a:t>
            </a:r>
          </a:p>
          <a:p>
            <a:pPr lvl="0" hangingPunct="0"/>
            <a:r>
              <a:rPr lang="en-US" sz="3000" dirty="0" smtClean="0"/>
              <a:t>However, </a:t>
            </a:r>
            <a:r>
              <a:rPr lang="en-US" sz="3000" i="1" dirty="0" smtClean="0"/>
              <a:t>frequency</a:t>
            </a:r>
            <a:r>
              <a:rPr lang="en-US" sz="3000" dirty="0" smtClean="0"/>
              <a:t> is more </a:t>
            </a:r>
            <a:r>
              <a:rPr lang="en-US" sz="3000" dirty="0"/>
              <a:t>important than  </a:t>
            </a:r>
          </a:p>
          <a:p>
            <a:pPr marL="0" indent="0" hangingPunct="0">
              <a:buNone/>
            </a:pPr>
            <a:r>
              <a:rPr lang="en-US" sz="3000" dirty="0" smtClean="0"/>
              <a:t>   </a:t>
            </a:r>
            <a:r>
              <a:rPr lang="en-US" sz="3000" i="1" dirty="0" smtClean="0"/>
              <a:t>intensity</a:t>
            </a:r>
            <a:endParaRPr lang="en-US" sz="3000" i="1" dirty="0"/>
          </a:p>
          <a:p>
            <a:r>
              <a:rPr lang="en-US" sz="3000" dirty="0"/>
              <a:t>Feeling moderate subjective well-being brings more beneficial </a:t>
            </a:r>
            <a:r>
              <a:rPr lang="en-US" sz="3000" dirty="0" smtClean="0"/>
              <a:t>effect</a:t>
            </a:r>
          </a:p>
          <a:p>
            <a:pPr lvl="0"/>
            <a:r>
              <a:rPr lang="en-US" sz="3000" dirty="0" smtClean="0"/>
              <a:t>Large </a:t>
            </a:r>
            <a:r>
              <a:rPr lang="en-US" sz="3000" dirty="0"/>
              <a:t>fluctuations in emotions </a:t>
            </a:r>
            <a:r>
              <a:rPr lang="en-US" sz="3000" dirty="0" smtClean="0"/>
              <a:t>are related to more </a:t>
            </a:r>
            <a:r>
              <a:rPr lang="en-US" sz="3000" dirty="0"/>
              <a:t>negative emotions than positive</a:t>
            </a:r>
          </a:p>
          <a:p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Strategies for Creating a </a:t>
            </a:r>
            <a:r>
              <a:rPr lang="en-US" sz="3000" dirty="0" smtClean="0"/>
              <a:t>Good Mood</a:t>
            </a:r>
          </a:p>
          <a:p>
            <a:pPr lvl="0" hangingPunct="0"/>
            <a:r>
              <a:rPr lang="en-US" sz="3000" dirty="0"/>
              <a:t>Self-help strategies are helpful for short period</a:t>
            </a:r>
          </a:p>
          <a:p>
            <a:pPr lvl="0" hangingPunct="0"/>
            <a:r>
              <a:rPr lang="en-US" sz="3000" dirty="0"/>
              <a:t>Doing something that increases the ratio of positive to negative emotions in one’s life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40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Fordyce’s Happiness </a:t>
            </a:r>
            <a:r>
              <a:rPr lang="en-US" sz="3000" dirty="0" smtClean="0"/>
              <a:t>Training Program</a:t>
            </a:r>
          </a:p>
          <a:p>
            <a:pPr lvl="0" hangingPunct="0"/>
            <a:r>
              <a:rPr lang="en-US" sz="3000" dirty="0"/>
              <a:t>Fourteen fundamentals of </a:t>
            </a:r>
            <a:r>
              <a:rPr lang="en-US" sz="3000" dirty="0" smtClean="0"/>
              <a:t>happiness</a:t>
            </a:r>
          </a:p>
          <a:p>
            <a:pPr lvl="1" hangingPunct="0"/>
            <a:r>
              <a:rPr lang="en-US" sz="2600" dirty="0" smtClean="0"/>
              <a:t>Change your activities</a:t>
            </a:r>
          </a:p>
          <a:p>
            <a:pPr lvl="1" hangingPunct="0"/>
            <a:r>
              <a:rPr lang="en-US" sz="2600" dirty="0" smtClean="0"/>
              <a:t>Change your thinking</a:t>
            </a:r>
          </a:p>
          <a:p>
            <a:pPr lvl="1" hangingPunct="0"/>
            <a:r>
              <a:rPr lang="en-US" sz="2600" dirty="0" smtClean="0"/>
              <a:t>Nurture relationships</a:t>
            </a:r>
          </a:p>
          <a:p>
            <a:pPr lvl="1" hangingPunct="0"/>
            <a:r>
              <a:rPr lang="en-US" sz="2600" dirty="0" smtClean="0"/>
              <a:t>Value personal growth</a:t>
            </a:r>
          </a:p>
          <a:p>
            <a:pPr lvl="1" hangingPunct="0"/>
            <a:r>
              <a:rPr lang="en-US" sz="2600" dirty="0" smtClean="0"/>
              <a:t>Decrease negative emotions</a:t>
            </a:r>
            <a:endParaRPr lang="en-US" sz="2600" dirty="0"/>
          </a:p>
          <a:p>
            <a:pPr lvl="0" hangingPunct="0"/>
            <a:r>
              <a:rPr lang="en-US" sz="3000" dirty="0" smtClean="0"/>
              <a:t>Practice </a:t>
            </a:r>
            <a:r>
              <a:rPr lang="en-US" sz="3000" dirty="0"/>
              <a:t>simple meditation technique to increase the happiness scores </a:t>
            </a:r>
          </a:p>
          <a:p>
            <a:pPr lvl="0" hangingPunct="0"/>
            <a:r>
              <a:rPr lang="en-US" sz="3000" dirty="0"/>
              <a:t>Implementing Fordyce's program for happiness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1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9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Sustainable </a:t>
            </a:r>
            <a:r>
              <a:rPr lang="en-US" sz="3000" dirty="0" smtClean="0"/>
              <a:t>Happiness</a:t>
            </a:r>
          </a:p>
          <a:p>
            <a:pPr lvl="0" hangingPunct="0"/>
            <a:r>
              <a:rPr lang="en-US" sz="3000" dirty="0"/>
              <a:t>Long-term happiness is a function of</a:t>
            </a:r>
          </a:p>
          <a:p>
            <a:pPr lvl="1" hangingPunct="0"/>
            <a:r>
              <a:rPr lang="en-US" sz="3000" dirty="0" smtClean="0"/>
              <a:t>one’s </a:t>
            </a:r>
            <a:r>
              <a:rPr lang="en-US" sz="3000" dirty="0"/>
              <a:t>genetically determined </a:t>
            </a:r>
            <a:r>
              <a:rPr lang="en-US" sz="3000" dirty="0" smtClean="0"/>
              <a:t>set point</a:t>
            </a:r>
            <a:endParaRPr lang="en-US" sz="3000" dirty="0"/>
          </a:p>
          <a:p>
            <a:pPr lvl="1" hangingPunct="0"/>
            <a:r>
              <a:rPr lang="en-US" sz="3000" dirty="0" smtClean="0"/>
              <a:t>circumstantial </a:t>
            </a:r>
            <a:r>
              <a:rPr lang="en-US" sz="3000" dirty="0"/>
              <a:t>factors</a:t>
            </a:r>
          </a:p>
          <a:p>
            <a:pPr lvl="1" hangingPunct="0"/>
            <a:r>
              <a:rPr lang="en-US" sz="3000" dirty="0" smtClean="0"/>
              <a:t>intentional activity</a:t>
            </a:r>
          </a:p>
          <a:p>
            <a:pPr lvl="2" hangingPunct="0"/>
            <a:r>
              <a:rPr lang="en-US" sz="2600" dirty="0" smtClean="0"/>
              <a:t>Choose goals that interest you</a:t>
            </a:r>
          </a:p>
          <a:p>
            <a:pPr lvl="2" hangingPunct="0"/>
            <a:r>
              <a:rPr lang="en-US" sz="2600" dirty="0" smtClean="0"/>
              <a:t>Follow through on strengths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66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43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dirty="0"/>
              <a:t>Barbara </a:t>
            </a:r>
            <a:r>
              <a:rPr lang="en-US" sz="3000" dirty="0" smtClean="0"/>
              <a:t>Fredrickson’s Positivity</a:t>
            </a:r>
          </a:p>
          <a:p>
            <a:pPr lvl="0" hangingPunct="0"/>
            <a:r>
              <a:rPr lang="en-US" dirty="0"/>
              <a:t>Relaxation </a:t>
            </a:r>
            <a:r>
              <a:rPr lang="en-US" dirty="0" smtClean="0"/>
              <a:t>strategies</a:t>
            </a:r>
          </a:p>
          <a:p>
            <a:pPr lvl="1" hangingPunct="0"/>
            <a:r>
              <a:rPr lang="en-US" dirty="0" smtClean="0"/>
              <a:t>Meditations, massages, muscle relaxations</a:t>
            </a:r>
            <a:endParaRPr lang="en-US" dirty="0" smtClean="0"/>
          </a:p>
          <a:p>
            <a:pPr lvl="0" hangingPunct="0"/>
            <a:r>
              <a:rPr lang="en-US" dirty="0" smtClean="0"/>
              <a:t>G</a:t>
            </a:r>
            <a:r>
              <a:rPr lang="en-US" dirty="0" smtClean="0"/>
              <a:t>ratitude </a:t>
            </a:r>
            <a:r>
              <a:rPr lang="en-US" dirty="0" smtClean="0"/>
              <a:t>journal</a:t>
            </a:r>
            <a:endParaRPr lang="en-US" dirty="0"/>
          </a:p>
          <a:p>
            <a:pPr lvl="0" hangingPunct="0"/>
            <a:r>
              <a:rPr lang="en-US" dirty="0" smtClean="0"/>
              <a:t>Loving-kindness, a unique style of meditation, </a:t>
            </a:r>
            <a:r>
              <a:rPr lang="en-US" dirty="0"/>
              <a:t>especially </a:t>
            </a:r>
            <a:r>
              <a:rPr lang="en-US" dirty="0" smtClean="0"/>
              <a:t>helpful</a:t>
            </a:r>
          </a:p>
          <a:p>
            <a:pPr lvl="0" hangingPunct="0"/>
            <a:r>
              <a:rPr lang="en-US" dirty="0" smtClean="0"/>
              <a:t>Mindfulness meditation</a:t>
            </a:r>
            <a:endParaRPr lang="en-US" dirty="0"/>
          </a:p>
          <a:p>
            <a:pPr lvl="0" hangingPunct="0"/>
            <a:r>
              <a:rPr lang="en-US" dirty="0"/>
              <a:t>People should stop ruminating about </a:t>
            </a:r>
            <a:r>
              <a:rPr lang="en-US" dirty="0" smtClean="0"/>
              <a:t>issues…healthy distraction helpful</a:t>
            </a:r>
            <a:endParaRPr lang="en-US" dirty="0"/>
          </a:p>
          <a:p>
            <a:pPr lvl="0" hangingPunct="0"/>
            <a:r>
              <a:rPr lang="en-US" dirty="0"/>
              <a:t>Focus attention on sensory sensations, activities, or helping other people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Measurement of Subjective </a:t>
            </a:r>
            <a:r>
              <a:rPr lang="en-US" dirty="0" smtClean="0"/>
              <a:t>Well-Being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 Stability of Subjective </a:t>
            </a:r>
            <a:r>
              <a:rPr lang="en-US" sz="3000" dirty="0" smtClean="0"/>
              <a:t>Well-Being</a:t>
            </a:r>
          </a:p>
          <a:p>
            <a:r>
              <a:rPr lang="en-US" sz="3000" dirty="0" smtClean="0"/>
              <a:t>Relatively stable</a:t>
            </a:r>
          </a:p>
          <a:p>
            <a:r>
              <a:rPr lang="en-US" dirty="0"/>
              <a:t>Life events and </a:t>
            </a:r>
            <a:r>
              <a:rPr lang="en-US" dirty="0" smtClean="0"/>
              <a:t>daily fluctuations impact </a:t>
            </a:r>
            <a:r>
              <a:rPr lang="en-US" dirty="0"/>
              <a:t>subjective well-being </a:t>
            </a:r>
            <a:endParaRPr lang="en-US" dirty="0" smtClean="0"/>
          </a:p>
          <a:p>
            <a:r>
              <a:rPr lang="en-US" sz="3000" dirty="0" smtClean="0"/>
              <a:t>Self-report measures</a:t>
            </a:r>
          </a:p>
          <a:p>
            <a:endParaRPr lang="en-US" sz="3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dirty="0" smtClean="0"/>
              <a:t>Making </a:t>
            </a:r>
            <a:r>
              <a:rPr lang="en-US" sz="3000" dirty="0"/>
              <a:t>Interventions More </a:t>
            </a:r>
            <a:r>
              <a:rPr lang="en-US" sz="3000" dirty="0" smtClean="0"/>
              <a:t>Effective</a:t>
            </a:r>
          </a:p>
          <a:p>
            <a:pPr lvl="0" hangingPunct="0"/>
            <a:r>
              <a:rPr lang="en-US" sz="3000" dirty="0"/>
              <a:t>Therapeutic lifestyle </a:t>
            </a:r>
            <a:r>
              <a:rPr lang="en-US" sz="3000" dirty="0" smtClean="0"/>
              <a:t>changes: exercise, nutrition, recreation, stress </a:t>
            </a:r>
            <a:r>
              <a:rPr lang="en-US" sz="3000" dirty="0" err="1" smtClean="0"/>
              <a:t>mgt</a:t>
            </a:r>
            <a:r>
              <a:rPr lang="en-US" sz="3000" dirty="0" smtClean="0"/>
              <a:t>, spiritual </a:t>
            </a:r>
            <a:r>
              <a:rPr lang="en-US" sz="3000" dirty="0" err="1" smtClean="0"/>
              <a:t>involvment</a:t>
            </a:r>
            <a:endParaRPr lang="en-US" sz="3000" dirty="0" smtClean="0"/>
          </a:p>
          <a:p>
            <a:pPr lvl="0" hangingPunct="0"/>
            <a:r>
              <a:rPr lang="en-US" sz="3000" dirty="0" smtClean="0"/>
              <a:t>Maintaining </a:t>
            </a:r>
            <a:r>
              <a:rPr lang="en-US" sz="3000" dirty="0"/>
              <a:t>a </a:t>
            </a:r>
            <a:r>
              <a:rPr lang="en-US" sz="3000" dirty="0" smtClean="0"/>
              <a:t>sense </a:t>
            </a:r>
            <a:r>
              <a:rPr lang="en-US" sz="3000" dirty="0"/>
              <a:t>of well-being through the ups-and-downs of life is a </a:t>
            </a:r>
            <a:r>
              <a:rPr lang="en-US" sz="3000" dirty="0" smtClean="0"/>
              <a:t>challenge</a:t>
            </a:r>
          </a:p>
          <a:p>
            <a:pPr lvl="0" hangingPunct="0"/>
            <a:r>
              <a:rPr lang="en-US" sz="3000" dirty="0" smtClean="0"/>
              <a:t>To </a:t>
            </a:r>
            <a:r>
              <a:rPr lang="en-US" sz="3000" dirty="0"/>
              <a:t>enhance the effectiveness of these interventions is to examine if some actually work better than others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1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Making Interventions More </a:t>
            </a:r>
            <a:r>
              <a:rPr lang="en-US" dirty="0" smtClean="0"/>
              <a:t>Effective</a:t>
            </a:r>
          </a:p>
          <a:p>
            <a:pPr marL="0" indent="0">
              <a:buNone/>
            </a:pPr>
            <a:r>
              <a:rPr lang="en-US" dirty="0" smtClean="0"/>
              <a:t>Comparing </a:t>
            </a:r>
            <a:r>
              <a:rPr lang="en-US" dirty="0"/>
              <a:t>Interventions: Which Ones Work Better?</a:t>
            </a:r>
          </a:p>
          <a:p>
            <a:pPr lvl="0" hangingPunct="0"/>
            <a:r>
              <a:rPr lang="en-US" dirty="0" smtClean="0"/>
              <a:t>Seligman </a:t>
            </a:r>
            <a:r>
              <a:rPr lang="en-US" dirty="0" err="1" smtClean="0"/>
              <a:t>etal</a:t>
            </a:r>
            <a:r>
              <a:rPr lang="en-US" dirty="0" smtClean="0"/>
              <a:t> (2005)</a:t>
            </a:r>
          </a:p>
          <a:p>
            <a:pPr lvl="1" hangingPunct="0"/>
            <a:r>
              <a:rPr lang="en-US" dirty="0" smtClean="0"/>
              <a:t>3 things grateful for and why, and VIA and using those strengths increased happiness and decreased depression for 6 months</a:t>
            </a:r>
          </a:p>
          <a:p>
            <a:pPr lvl="1" hangingPunct="0"/>
            <a:r>
              <a:rPr lang="en-US" dirty="0" smtClean="0"/>
              <a:t>Gratitude letter…1 month</a:t>
            </a:r>
          </a:p>
          <a:p>
            <a:pPr lvl="1" hangingPunct="0"/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0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43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Making Interventions More </a:t>
            </a:r>
            <a:r>
              <a:rPr lang="en-US" dirty="0" smtClean="0"/>
              <a:t>Effective</a:t>
            </a:r>
          </a:p>
          <a:p>
            <a:pPr marL="0" indent="0">
              <a:buNone/>
            </a:pPr>
            <a:r>
              <a:rPr lang="en-US" dirty="0" smtClean="0"/>
              <a:t>Comparing </a:t>
            </a:r>
            <a:r>
              <a:rPr lang="en-US" dirty="0"/>
              <a:t>Interventions: Which Ones Work Better</a:t>
            </a:r>
            <a:r>
              <a:rPr lang="en-US" dirty="0" smtClean="0"/>
              <a:t>?</a:t>
            </a:r>
          </a:p>
          <a:p>
            <a:pPr lvl="0" hangingPunct="0"/>
            <a:r>
              <a:rPr lang="en-US" dirty="0" smtClean="0"/>
              <a:t>To </a:t>
            </a:r>
            <a:r>
              <a:rPr lang="en-US" dirty="0"/>
              <a:t>evaluate the effectiveness of four happiness interventions</a:t>
            </a:r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200" dirty="0"/>
              <a:t>Express gratitude</a:t>
            </a:r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200" dirty="0"/>
              <a:t>Smile more </a:t>
            </a:r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200" dirty="0"/>
              <a:t>Recall a pleasant event that happened the previous </a:t>
            </a:r>
            <a:r>
              <a:rPr lang="en-US" sz="3200" dirty="0" smtClean="0"/>
              <a:t>day * resulted in greatest increase</a:t>
            </a:r>
            <a:endParaRPr lang="en-US" sz="3200" dirty="0"/>
          </a:p>
          <a:p>
            <a:pPr lvl="1" hangingPunct="0">
              <a:buFont typeface="Arial" panose="020B0604020202020204" pitchFamily="34" charset="0"/>
              <a:buChar char="─"/>
            </a:pPr>
            <a:r>
              <a:rPr lang="en-US" sz="3200" dirty="0"/>
              <a:t>Perform an act of kindness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3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Making Interventions More </a:t>
            </a:r>
            <a:r>
              <a:rPr lang="en-US" sz="3000" dirty="0" smtClean="0"/>
              <a:t>Effective:</a:t>
            </a:r>
            <a:r>
              <a:rPr lang="en-US" sz="3000" b="1" dirty="0" smtClean="0"/>
              <a:t> </a:t>
            </a:r>
            <a:r>
              <a:rPr lang="en-US" sz="3000" dirty="0"/>
              <a:t>Moderators of </a:t>
            </a:r>
            <a:r>
              <a:rPr lang="en-US" sz="3000" dirty="0" smtClean="0"/>
              <a:t>Effectiveness</a:t>
            </a:r>
          </a:p>
          <a:p>
            <a:pPr lvl="0" hangingPunct="0"/>
            <a:r>
              <a:rPr lang="en-US" sz="3000" dirty="0" smtClean="0"/>
              <a:t>One of the moderators </a:t>
            </a:r>
            <a:r>
              <a:rPr lang="en-US" sz="3000" dirty="0"/>
              <a:t>of effectiveness is motivation</a:t>
            </a:r>
          </a:p>
          <a:p>
            <a:pPr lvl="0" hangingPunct="0"/>
            <a:r>
              <a:rPr lang="en-US" sz="3000" dirty="0"/>
              <a:t>Interventions that are practiced for longer periods of time tend to have a greater impact</a:t>
            </a:r>
          </a:p>
          <a:p>
            <a:pPr lvl="0" hangingPunct="0"/>
            <a:r>
              <a:rPr lang="en-US" sz="3000" dirty="0"/>
              <a:t>People react differently to interventions because of personal traits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7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Happiness and Life Satisfaction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General </a:t>
            </a:r>
            <a:r>
              <a:rPr lang="en-US" sz="3000" dirty="0" smtClean="0"/>
              <a:t>Comments </a:t>
            </a:r>
            <a:r>
              <a:rPr lang="en-US" sz="3000" dirty="0"/>
              <a:t>on Increasing </a:t>
            </a:r>
            <a:r>
              <a:rPr lang="en-US" sz="3000" dirty="0" smtClean="0"/>
              <a:t>Happiness</a:t>
            </a:r>
          </a:p>
          <a:p>
            <a:pPr lvl="0" hangingPunct="0"/>
            <a:r>
              <a:rPr lang="en-US" sz="3000" dirty="0" smtClean="0"/>
              <a:t>No </a:t>
            </a:r>
            <a:r>
              <a:rPr lang="en-US" sz="3000" dirty="0"/>
              <a:t>one can remain cheerful, jovial, and optimistic most of the time</a:t>
            </a:r>
          </a:p>
          <a:p>
            <a:pPr lvl="0" hangingPunct="0"/>
            <a:r>
              <a:rPr lang="en-US" sz="3000" dirty="0"/>
              <a:t>Feeling relaxed, energized or activated, and safe or content all impacted well-being</a:t>
            </a:r>
          </a:p>
          <a:p>
            <a:pPr lvl="0" hangingPunct="0"/>
            <a:r>
              <a:rPr lang="en-US" sz="3000" dirty="0"/>
              <a:t>Feeling </a:t>
            </a:r>
            <a:r>
              <a:rPr lang="en-US" sz="3000" dirty="0" smtClean="0"/>
              <a:t>safe resulted in </a:t>
            </a:r>
            <a:r>
              <a:rPr lang="en-US" sz="3000" dirty="0"/>
              <a:t>the greatest reduction in depression, anxiety, </a:t>
            </a:r>
            <a:r>
              <a:rPr lang="en-US" sz="3000" dirty="0" smtClean="0"/>
              <a:t>stress, </a:t>
            </a:r>
            <a:r>
              <a:rPr lang="en-US" sz="3000" dirty="0"/>
              <a:t>and self-criticism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85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Can </a:t>
            </a:r>
            <a:r>
              <a:rPr lang="en-US" dirty="0"/>
              <a:t>You Be Too Happy?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Cautionary Tales: </a:t>
            </a:r>
            <a:r>
              <a:rPr lang="en-US" dirty="0" smtClean="0"/>
              <a:t>The </a:t>
            </a:r>
            <a:r>
              <a:rPr lang="en-US" dirty="0"/>
              <a:t>Down Side of Feeling </a:t>
            </a:r>
            <a:r>
              <a:rPr lang="en-US" dirty="0" smtClean="0"/>
              <a:t>Up</a:t>
            </a:r>
          </a:p>
          <a:p>
            <a:pPr lvl="0" hangingPunct="0"/>
            <a:r>
              <a:rPr lang="en-US" dirty="0"/>
              <a:t>Wanting happiness too much can lead to loneliness</a:t>
            </a:r>
          </a:p>
          <a:p>
            <a:pPr lvl="0" hangingPunct="0"/>
            <a:r>
              <a:rPr lang="en-US" dirty="0"/>
              <a:t>Being happy can make people more gullible</a:t>
            </a:r>
          </a:p>
          <a:p>
            <a:pPr lvl="0" hangingPunct="0"/>
            <a:r>
              <a:rPr lang="en-US" dirty="0"/>
              <a:t>Being in a positive mood may tend to make us more selfish</a:t>
            </a:r>
          </a:p>
          <a:p>
            <a:pPr lvl="0" hangingPunct="0"/>
            <a:r>
              <a:rPr lang="en-US" dirty="0" smtClean="0"/>
              <a:t>Unrealistic optimism: creates false sense of security and a bias in risk perception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0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Can </a:t>
            </a:r>
            <a:r>
              <a:rPr lang="en-US" dirty="0"/>
              <a:t>You Be Too Happy?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Cautionary Tales: </a:t>
            </a:r>
            <a:r>
              <a:rPr lang="en-US" sz="2800" dirty="0" smtClean="0"/>
              <a:t>The </a:t>
            </a:r>
            <a:r>
              <a:rPr lang="en-US" sz="2800" dirty="0"/>
              <a:t>Down Side of Feeling </a:t>
            </a:r>
            <a:r>
              <a:rPr lang="en-US" sz="2800" dirty="0" smtClean="0"/>
              <a:t>Up</a:t>
            </a:r>
          </a:p>
          <a:p>
            <a:r>
              <a:rPr lang="en-US" dirty="0" smtClean="0"/>
              <a:t>Stockdale paradox</a:t>
            </a:r>
          </a:p>
          <a:p>
            <a:pPr lvl="1"/>
            <a:r>
              <a:rPr lang="en-US" dirty="0" smtClean="0"/>
              <a:t>Prisoner of war</a:t>
            </a:r>
          </a:p>
          <a:p>
            <a:pPr lvl="1"/>
            <a:r>
              <a:rPr lang="en-US" dirty="0" smtClean="0"/>
              <a:t>Said those that perished were the optimists</a:t>
            </a:r>
          </a:p>
          <a:p>
            <a:pPr lvl="2"/>
            <a:r>
              <a:rPr lang="en-US" dirty="0" smtClean="0"/>
              <a:t>Believed they would be rescued soon, so they were constantly disappointed</a:t>
            </a:r>
          </a:p>
          <a:p>
            <a:pPr lvl="2"/>
            <a:r>
              <a:rPr lang="en-US" dirty="0" smtClean="0"/>
              <a:t>Said not to confuse faith in eventual happy outcome with denial of the reality of one’s current predicament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13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You Be Too Happy?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We Also Need </a:t>
            </a:r>
            <a:r>
              <a:rPr lang="en-US" dirty="0" smtClean="0"/>
              <a:t>Negative </a:t>
            </a:r>
            <a:r>
              <a:rPr lang="en-US" dirty="0"/>
              <a:t>Emotions </a:t>
            </a:r>
            <a:endParaRPr lang="en-US" dirty="0" smtClean="0"/>
          </a:p>
          <a:p>
            <a:pPr lvl="0" hangingPunct="0"/>
            <a:r>
              <a:rPr lang="en-US" dirty="0"/>
              <a:t>Both positive and negative emotions are important to experience a full life</a:t>
            </a:r>
          </a:p>
          <a:p>
            <a:pPr hangingPunct="0"/>
            <a:r>
              <a:rPr lang="en-US" dirty="0" err="1" smtClean="0"/>
              <a:t>Emodiversity</a:t>
            </a:r>
            <a:r>
              <a:rPr lang="en-US" dirty="0"/>
              <a:t> </a:t>
            </a:r>
            <a:endParaRPr lang="en-US" dirty="0" smtClean="0"/>
          </a:p>
          <a:p>
            <a:pPr lvl="1" hangingPunct="0"/>
            <a:r>
              <a:rPr lang="en-US" dirty="0" smtClean="0"/>
              <a:t>Greater well-being </a:t>
            </a:r>
            <a:r>
              <a:rPr lang="en-US" dirty="0"/>
              <a:t>when people acknowledge both their positive and negative </a:t>
            </a:r>
            <a:r>
              <a:rPr lang="en-US" dirty="0" smtClean="0"/>
              <a:t>emotions</a:t>
            </a:r>
          </a:p>
          <a:p>
            <a:pPr lvl="1" hangingPunct="0"/>
            <a:r>
              <a:rPr lang="en-US" dirty="0" smtClean="0"/>
              <a:t>Greater </a:t>
            </a:r>
            <a:r>
              <a:rPr lang="en-US" dirty="0"/>
              <a:t>emotional diversity may help increase resilience and counter our tendency to adapt or habituate to specific positive emotions</a:t>
            </a:r>
            <a:endParaRPr lang="en-US" dirty="0" smtClean="0"/>
          </a:p>
          <a:p>
            <a:pPr hangingPunct="0"/>
            <a:r>
              <a:rPr lang="en-US" dirty="0"/>
              <a:t>Sadness and depression can at times be helpful emotions</a:t>
            </a:r>
          </a:p>
          <a:p>
            <a:pPr hangingPunct="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68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Measurement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2133600"/>
            <a:ext cx="8686800" cy="4343400"/>
          </a:xfrm>
        </p:spPr>
        <p:txBody>
          <a:bodyPr>
            <a:normAutofit fontScale="92500" lnSpcReduction="20000"/>
          </a:bodyPr>
          <a:lstStyle/>
          <a:p>
            <a:pPr marL="0" indent="0" hangingPunct="0">
              <a:buNone/>
            </a:pPr>
            <a:r>
              <a:rPr lang="en-US" sz="3000" dirty="0"/>
              <a:t>Why </a:t>
            </a:r>
            <a:r>
              <a:rPr lang="en-US" sz="3000" dirty="0" smtClean="0"/>
              <a:t>Is Happiness </a:t>
            </a:r>
            <a:r>
              <a:rPr lang="en-US" sz="3000" dirty="0"/>
              <a:t>Important</a:t>
            </a:r>
            <a:r>
              <a:rPr lang="en-US" sz="3000" cap="all" dirty="0" smtClean="0"/>
              <a:t>?</a:t>
            </a:r>
          </a:p>
          <a:p>
            <a:pPr hangingPunct="0"/>
            <a:r>
              <a:rPr lang="en-US" sz="3000" dirty="0" err="1" smtClean="0"/>
              <a:t>Beneffectance</a:t>
            </a:r>
            <a:endParaRPr lang="en-US" sz="3000" dirty="0" smtClean="0"/>
          </a:p>
          <a:p>
            <a:pPr lvl="1" hangingPunct="0"/>
            <a:r>
              <a:rPr lang="en-US" sz="2600" dirty="0" smtClean="0"/>
              <a:t>Most people view self as beneficial and effective</a:t>
            </a:r>
          </a:p>
          <a:p>
            <a:pPr hangingPunct="0"/>
            <a:r>
              <a:rPr lang="en-US" sz="3000" dirty="0" smtClean="0"/>
              <a:t>Happier people are successful</a:t>
            </a:r>
          </a:p>
          <a:p>
            <a:pPr lvl="1" hangingPunct="0"/>
            <a:r>
              <a:rPr lang="en-US" sz="2600" dirty="0" smtClean="0"/>
              <a:t>Better marriages</a:t>
            </a:r>
          </a:p>
          <a:p>
            <a:pPr lvl="1" hangingPunct="0"/>
            <a:r>
              <a:rPr lang="en-US" sz="2600" dirty="0" smtClean="0"/>
              <a:t>More fulfilling friendships and social relationships</a:t>
            </a:r>
          </a:p>
          <a:p>
            <a:pPr lvl="1" hangingPunct="0"/>
            <a:r>
              <a:rPr lang="en-US" sz="2600" dirty="0" smtClean="0"/>
              <a:t>Healthier</a:t>
            </a:r>
          </a:p>
          <a:p>
            <a:pPr lvl="1" hangingPunct="0"/>
            <a:r>
              <a:rPr lang="en-US" sz="2600" dirty="0" smtClean="0"/>
              <a:t>More involved in their communities</a:t>
            </a:r>
          </a:p>
          <a:p>
            <a:pPr lvl="1" hangingPunct="0"/>
            <a:r>
              <a:rPr lang="en-US" sz="2600" dirty="0" smtClean="0"/>
              <a:t>Better coping skills</a:t>
            </a:r>
          </a:p>
          <a:p>
            <a:pPr lvl="1" hangingPunct="0"/>
            <a:r>
              <a:rPr lang="en-US" sz="2600" dirty="0" smtClean="0"/>
              <a:t>More satisfied with their jobs</a:t>
            </a:r>
          </a:p>
          <a:p>
            <a:pPr lvl="1" hangingPunct="0"/>
            <a:r>
              <a:rPr lang="en-US" sz="2600" dirty="0" smtClean="0"/>
              <a:t>Higher incomes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67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Measurement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sz="3000" dirty="0"/>
              <a:t>Why </a:t>
            </a:r>
            <a:r>
              <a:rPr lang="en-US" sz="3000" dirty="0" smtClean="0"/>
              <a:t>Is Happiness </a:t>
            </a:r>
            <a:r>
              <a:rPr lang="en-US" sz="3000" dirty="0"/>
              <a:t>Important</a:t>
            </a:r>
            <a:r>
              <a:rPr lang="en-US" sz="3000" cap="all" dirty="0" smtClean="0"/>
              <a:t>?</a:t>
            </a:r>
          </a:p>
          <a:p>
            <a:pPr lvl="0" hangingPunct="0"/>
            <a:r>
              <a:rPr lang="en-US" sz="3000" dirty="0" smtClean="0"/>
              <a:t>Higher </a:t>
            </a:r>
            <a:r>
              <a:rPr lang="en-US" sz="3000" dirty="0"/>
              <a:t>subjective well-being connects to having a better </a:t>
            </a:r>
            <a:r>
              <a:rPr lang="en-US" sz="3000" dirty="0" smtClean="0"/>
              <a:t>life</a:t>
            </a:r>
          </a:p>
          <a:p>
            <a:pPr lvl="1" hangingPunct="0"/>
            <a:r>
              <a:rPr lang="en-US" sz="2600" dirty="0"/>
              <a:t>e</a:t>
            </a:r>
            <a:r>
              <a:rPr lang="en-US" sz="2600" dirty="0" smtClean="0"/>
              <a:t>.g., positive emotions may help students learn more effectively; reduce racial bias</a:t>
            </a:r>
            <a:endParaRPr lang="en-US" sz="2600" dirty="0"/>
          </a:p>
          <a:p>
            <a:r>
              <a:rPr lang="en-US" sz="3000" dirty="0"/>
              <a:t>Being happier help people lead to more satisfying lives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0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Measurement of Subjective </a:t>
            </a:r>
            <a:r>
              <a:rPr lang="en-US" dirty="0" smtClean="0"/>
              <a:t>Well-Being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Top-Down and </a:t>
            </a:r>
            <a:r>
              <a:rPr lang="en-US" sz="3000" dirty="0" smtClean="0"/>
              <a:t>Bottom-Up Theories</a:t>
            </a:r>
          </a:p>
          <a:p>
            <a:pPr lvl="0" hangingPunct="0"/>
            <a:r>
              <a:rPr lang="en-US" sz="3000" dirty="0" smtClean="0"/>
              <a:t>Top-down </a:t>
            </a:r>
            <a:r>
              <a:rPr lang="en-US" sz="3000" dirty="0" smtClean="0"/>
              <a:t>theory</a:t>
            </a:r>
          </a:p>
          <a:p>
            <a:pPr lvl="1" hangingPunct="0"/>
            <a:r>
              <a:rPr lang="en-US" sz="2600" dirty="0" smtClean="0"/>
              <a:t>Bringing </a:t>
            </a:r>
            <a:r>
              <a:rPr lang="en-US" sz="2600" dirty="0"/>
              <a:t>our tendencies toward positive interpretations to situations we encounter in </a:t>
            </a:r>
            <a:r>
              <a:rPr lang="en-US" sz="2600" dirty="0" smtClean="0"/>
              <a:t>life</a:t>
            </a:r>
          </a:p>
          <a:p>
            <a:pPr lvl="2" hangingPunct="0"/>
            <a:r>
              <a:rPr lang="en-US" sz="2200" dirty="0" smtClean="0"/>
              <a:t>i.e., bring knowledge, experience to situations</a:t>
            </a:r>
          </a:p>
          <a:p>
            <a:pPr lvl="2" hangingPunct="0"/>
            <a:r>
              <a:rPr lang="en-US" sz="2200" dirty="0" smtClean="0"/>
              <a:t>e.g., change of season…interpret as positive because think of apples, cider, cider donuts </a:t>
            </a:r>
            <a:endParaRPr lang="en-US" sz="2200" dirty="0" smtClean="0"/>
          </a:p>
          <a:p>
            <a:pPr lvl="1" hangingPunct="0"/>
            <a:r>
              <a:rPr lang="en-US" sz="2600" dirty="0" smtClean="0"/>
              <a:t>Supports certain attitudes, self-perceptions, and personality traits are highly correlated with subjective well-being</a:t>
            </a:r>
            <a:endParaRPr lang="en-US" sz="26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Compton, </a:t>
            </a:r>
            <a:r>
              <a:rPr lang="en-US" sz="1050" i="1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Positive Psychology, 3e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sz="1050" kern="120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smtClean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SAGE Publications,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869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6459BC2-B659-487D-BEB2-F955C117AB60}" vid="{DBD5FE40-1BE0-49FE-A5ED-32525EB8444A}"/>
    </a:ext>
  </a:extLst>
</a:theme>
</file>

<file path=ppt/theme/theme2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5273</TotalTime>
  <Words>4394</Words>
  <Application>Microsoft Office PowerPoint</Application>
  <PresentationFormat>On-screen Show (4:3)</PresentationFormat>
  <Paragraphs>609</Paragraphs>
  <Slides>68</Slides>
  <Notes>53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Georgia</vt:lpstr>
      <vt:lpstr>Times New Roman</vt:lpstr>
      <vt:lpstr>Wingdings</vt:lpstr>
      <vt:lpstr>Wingdings 2</vt:lpstr>
      <vt:lpstr>Theme1</vt:lpstr>
      <vt:lpstr>Civic</vt:lpstr>
      <vt:lpstr>PowerPoint Presentation</vt:lpstr>
      <vt:lpstr>“Happiness is not a goal. It’s a by-product of a life well lived” Eleanor Roosevelt</vt:lpstr>
      <vt:lpstr>The Measurement of Subjective Well-Being</vt:lpstr>
      <vt:lpstr>The Measurement of Subjective Well-Being</vt:lpstr>
      <vt:lpstr>PowerPoint Presentation</vt:lpstr>
      <vt:lpstr>The Measurement of Subjective Well-Being</vt:lpstr>
      <vt:lpstr>The Measurement of Subjective Well-Being</vt:lpstr>
      <vt:lpstr>The Measurement of Subjective Well-Being</vt:lpstr>
      <vt:lpstr>The Measurement of Subjective Well-Being</vt:lpstr>
      <vt:lpstr>The Measurement of Subjective Well-Being</vt:lpstr>
      <vt:lpstr>Top-Down Predictors of Subjective Well-Being</vt:lpstr>
      <vt:lpstr>PowerPoint Presentation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PowerPoint Presentation</vt:lpstr>
      <vt:lpstr>Top-Down Predictors of Subjective Well-Being</vt:lpstr>
      <vt:lpstr>Top-Down Predictors of Subjective Well-Being</vt:lpstr>
      <vt:lpstr>Self-Efficacy and Cognitive Reframing</vt:lpstr>
      <vt:lpstr>A little encouragement</vt:lpstr>
      <vt:lpstr>Role Modeling/Vicarious Learning</vt:lpstr>
      <vt:lpstr>PowerPoint Presentation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Top-Down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Bottom-Up Predictors of Subjective Well-Being</vt:lpstr>
      <vt:lpstr>Increasing Happiness and Life Satisfaction</vt:lpstr>
      <vt:lpstr>Increasing Happiness and Life Satisfaction</vt:lpstr>
      <vt:lpstr>Increasing Happiness and Life Satisfaction</vt:lpstr>
      <vt:lpstr>Increasing Happiness and Life Satisfaction</vt:lpstr>
      <vt:lpstr>PowerPoint Presentation</vt:lpstr>
      <vt:lpstr>Increasing Happiness and Life Satisfaction</vt:lpstr>
      <vt:lpstr>Increasing Happiness and Life Satisfaction</vt:lpstr>
      <vt:lpstr>Increasing Happiness and Life Satisfaction</vt:lpstr>
      <vt:lpstr>Increasing Happiness and Life Satisfaction</vt:lpstr>
      <vt:lpstr>Increasing Happiness and Life Satisfaction</vt:lpstr>
      <vt:lpstr>Increasing Happiness and Life Satisfaction</vt:lpstr>
      <vt:lpstr>Increasing Happiness and Life Satisfaction</vt:lpstr>
      <vt:lpstr> Can You Be Too Happy? </vt:lpstr>
      <vt:lpstr> Can You Be Too Happy? </vt:lpstr>
      <vt:lpstr>Can You Be Too Happy?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Ancheta, Katie</dc:creator>
  <cp:lastModifiedBy>Traver, Holly</cp:lastModifiedBy>
  <cp:revision>228</cp:revision>
  <dcterms:created xsi:type="dcterms:W3CDTF">2006-08-16T00:00:00Z</dcterms:created>
  <dcterms:modified xsi:type="dcterms:W3CDTF">2020-09-19T14:02:12Z</dcterms:modified>
</cp:coreProperties>
</file>